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7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36" autoAdjust="0"/>
  </p:normalViewPr>
  <p:slideViewPr>
    <p:cSldViewPr>
      <p:cViewPr varScale="1">
        <p:scale>
          <a:sx n="74" d="100"/>
          <a:sy n="74" d="100"/>
        </p:scale>
        <p:origin x="-16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4C09A-C06C-42F7-B5E2-77A0B8E0A1B5}" type="datetimeFigureOut">
              <a:rPr lang="en-GB" smtClean="0"/>
              <a:t>28/09/2017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04FD-293E-45E5-A101-58EF2CAF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4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is</a:t>
            </a:r>
            <a:r>
              <a:rPr lang="en-GB" baseline="0" dirty="0" smtClean="0"/>
              <a:t> an association: Go up in one up in the other – </a:t>
            </a:r>
            <a:r>
              <a:rPr lang="en-GB" baseline="0" dirty="0" err="1" smtClean="0"/>
              <a:t>symetrical</a:t>
            </a:r>
            <a:r>
              <a:rPr lang="en-GB" baseline="0" dirty="0" smtClean="0"/>
              <a:t> association</a:t>
            </a:r>
          </a:p>
          <a:p>
            <a:r>
              <a:rPr lang="en-GB" baseline="0" dirty="0" err="1" smtClean="0"/>
              <a:t>Cor</a:t>
            </a:r>
            <a:r>
              <a:rPr lang="en-GB" baseline="0" dirty="0" smtClean="0"/>
              <a:t> is a standardised metric, which means that both variables have been transformed onto the same scale – r values show the strength of the </a:t>
            </a:r>
            <a:r>
              <a:rPr lang="en-GB" baseline="0" dirty="0" err="1" smtClean="0"/>
              <a:t>correltion</a:t>
            </a:r>
            <a:r>
              <a:rPr lang="en-GB" baseline="0" dirty="0" smtClean="0"/>
              <a:t> (low, medium, high) effect size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81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04FD-293E-45E5-A101-58EF2CAF5CA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21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is</a:t>
            </a:r>
            <a:r>
              <a:rPr lang="en-GB" baseline="0" dirty="0" smtClean="0"/>
              <a:t> an association: Go up in one up in the other – </a:t>
            </a:r>
            <a:r>
              <a:rPr lang="en-GB" baseline="0" dirty="0" err="1" smtClean="0"/>
              <a:t>symetrical</a:t>
            </a:r>
            <a:r>
              <a:rPr lang="en-GB" baseline="0" dirty="0" smtClean="0"/>
              <a:t> association</a:t>
            </a:r>
          </a:p>
          <a:p>
            <a:r>
              <a:rPr lang="en-GB" baseline="0" dirty="0" err="1" smtClean="0"/>
              <a:t>Cor</a:t>
            </a:r>
            <a:r>
              <a:rPr lang="en-GB" baseline="0" dirty="0" smtClean="0"/>
              <a:t> is a standardised metric, which means that both variables have been transformed onto the same scale – r values show the strength of the </a:t>
            </a:r>
            <a:r>
              <a:rPr lang="en-GB" baseline="0" dirty="0" err="1" smtClean="0"/>
              <a:t>correltion</a:t>
            </a:r>
            <a:r>
              <a:rPr lang="en-GB" baseline="0" dirty="0" smtClean="0"/>
              <a:t> (low, medium, high) effect size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81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Mean delinquency score</a:t>
            </a:r>
            <a:r>
              <a:rPr lang="en-GB" baseline="0" dirty="0" smtClean="0"/>
              <a:t> when victimization is 0 (i.e. not victimized)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8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Summarise many point of data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72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Summarise many point of data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72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 extra pathway</a:t>
            </a:r>
            <a:r>
              <a:rPr lang="en-GB" baseline="0" dirty="0" smtClean="0"/>
              <a:t> in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2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adding parameter</a:t>
            </a:r>
            <a:r>
              <a:rPr lang="en-GB" baseline="0" dirty="0" smtClean="0"/>
              <a:t> increase the likelihood that the model best describes the data (is increase significant)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27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adding parameter</a:t>
            </a:r>
            <a:r>
              <a:rPr lang="en-GB" baseline="0" dirty="0" smtClean="0"/>
              <a:t> increase the likelihood that the model best describes the data (is increase significant)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27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Likelihood ratio </a:t>
            </a:r>
          </a:p>
          <a:p>
            <a:r>
              <a:rPr lang="en-GB" dirty="0" smtClean="0"/>
              <a:t>Chi </a:t>
            </a:r>
            <a:r>
              <a:rPr lang="en-GB" dirty="0" err="1" smtClean="0"/>
              <a:t>sq</a:t>
            </a:r>
            <a:r>
              <a:rPr lang="en-GB" dirty="0" smtClean="0"/>
              <a:t> has diff </a:t>
            </a:r>
            <a:r>
              <a:rPr lang="en-GB" dirty="0" err="1" smtClean="0"/>
              <a:t>dist</a:t>
            </a:r>
            <a:r>
              <a:rPr lang="en-GB" dirty="0" smtClean="0"/>
              <a:t> depending on </a:t>
            </a:r>
            <a:r>
              <a:rPr lang="en-GB" dirty="0" err="1" smtClean="0"/>
              <a:t>df</a:t>
            </a:r>
            <a:endParaRPr lang="en-GB" dirty="0" smtClean="0"/>
          </a:p>
          <a:p>
            <a:r>
              <a:rPr lang="en-GB" dirty="0" smtClean="0"/>
              <a:t>If adding parameter</a:t>
            </a:r>
            <a:r>
              <a:rPr lang="en-GB" baseline="0" dirty="0" smtClean="0"/>
              <a:t> increase the likelihood that the model best describes the data (is increase significant)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88660-D81E-4672-B0B7-4BA1D3E69EE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2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cl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000" dirty="0" smtClean="0"/>
              <a:t>Rachael Bedford</a:t>
            </a:r>
          </a:p>
          <a:p>
            <a:pPr marL="0" indent="0" algn="ctr">
              <a:buNone/>
            </a:pPr>
            <a:endParaRPr lang="en-GB" sz="3000" dirty="0" smtClean="0"/>
          </a:p>
          <a:p>
            <a:pPr marL="0" indent="0" algn="ctr">
              <a:buNone/>
            </a:pPr>
            <a:r>
              <a:rPr lang="en-GB" sz="3000" dirty="0" err="1" smtClean="0">
                <a:solidFill>
                  <a:schemeClr val="bg1">
                    <a:lumMod val="50000"/>
                  </a:schemeClr>
                </a:solidFill>
              </a:rPr>
              <a:t>Mplus</a:t>
            </a:r>
            <a:r>
              <a:rPr lang="en-GB" sz="3000" dirty="0" smtClean="0">
                <a:solidFill>
                  <a:schemeClr val="bg1">
                    <a:lumMod val="50000"/>
                  </a:schemeClr>
                </a:solidFill>
              </a:rPr>
              <a:t>: Longitudinal Analysis Workshop</a:t>
            </a:r>
          </a:p>
          <a:p>
            <a:pPr marL="0" indent="0" algn="ctr">
              <a:buNone/>
            </a:pPr>
            <a:r>
              <a:rPr lang="en-GB" sz="3000" dirty="0" smtClean="0">
                <a:solidFill>
                  <a:schemeClr val="bg1">
                    <a:lumMod val="50000"/>
                  </a:schemeClr>
                </a:solidFill>
              </a:rPr>
              <a:t>26/09/2017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Correlation, Regression &amp; Nested Models</a:t>
            </a:r>
            <a:endParaRPr lang="en-GB" sz="3200" dirty="0"/>
          </a:p>
        </p:txBody>
      </p:sp>
      <p:pic>
        <p:nvPicPr>
          <p:cNvPr id="4" name="Picture 2275" descr="KC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599" y="5839475"/>
            <a:ext cx="128847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E:\Henry Wellcome Fellowship\Grant information\WT fellow 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901" y="6046378"/>
            <a:ext cx="231401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7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199" y="0"/>
            <a:ext cx="8455437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/>
              <a:t>Example 1: </a:t>
            </a:r>
            <a:r>
              <a:rPr lang="en-GB" sz="4000" dirty="0" err="1" smtClean="0"/>
              <a:t>Mplus</a:t>
            </a:r>
            <a:r>
              <a:rPr lang="en-GB" sz="4000" dirty="0" smtClean="0"/>
              <a:t> input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111218" y="989295"/>
            <a:ext cx="283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Mplus</a:t>
            </a:r>
            <a:r>
              <a:rPr lang="en-GB" dirty="0" smtClean="0"/>
              <a:t> code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907" y="1358627"/>
            <a:ext cx="30023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Regression:</a:t>
            </a:r>
          </a:p>
          <a:p>
            <a:r>
              <a:rPr lang="en-GB" dirty="0"/>
              <a:t>Y = Delinquency </a:t>
            </a:r>
            <a:r>
              <a:rPr lang="en-GB" dirty="0" smtClean="0"/>
              <a:t>15 </a:t>
            </a:r>
            <a:r>
              <a:rPr lang="en-GB" dirty="0" err="1" smtClean="0"/>
              <a:t>yrs</a:t>
            </a:r>
            <a:endParaRPr lang="en-GB" dirty="0"/>
          </a:p>
          <a:p>
            <a:r>
              <a:rPr lang="en-GB" dirty="0"/>
              <a:t>X = Victimization </a:t>
            </a:r>
            <a:r>
              <a:rPr lang="en-GB" dirty="0" smtClean="0"/>
              <a:t>13 </a:t>
            </a:r>
            <a:r>
              <a:rPr lang="en-GB" dirty="0" err="1" smtClean="0"/>
              <a:t>yrs</a:t>
            </a:r>
            <a:r>
              <a:rPr lang="en-GB" dirty="0" smtClean="0"/>
              <a:t> </a:t>
            </a:r>
          </a:p>
        </p:txBody>
      </p:sp>
      <p:sp>
        <p:nvSpPr>
          <p:cNvPr id="1047" name="Rectangle 1046"/>
          <p:cNvSpPr/>
          <p:nvPr/>
        </p:nvSpPr>
        <p:spPr>
          <a:xfrm>
            <a:off x="2818837" y="5516567"/>
            <a:ext cx="3248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Standardised sample statistics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764" y="1392561"/>
            <a:ext cx="5683662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898827" y="4320850"/>
            <a:ext cx="25879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Model:</a:t>
            </a:r>
          </a:p>
          <a:p>
            <a:r>
              <a:rPr lang="en-GB" b="1" dirty="0"/>
              <a:t>Del15 </a:t>
            </a:r>
            <a:r>
              <a:rPr lang="en-GB" b="1" dirty="0" smtClean="0"/>
              <a:t>on </a:t>
            </a:r>
            <a:r>
              <a:rPr lang="en-GB" b="1" dirty="0"/>
              <a:t>vbull13;</a:t>
            </a: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157" y="3989507"/>
            <a:ext cx="3105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Choose a model estimator:</a:t>
            </a:r>
          </a:p>
          <a:p>
            <a:r>
              <a:rPr lang="en-GB" dirty="0" smtClean="0"/>
              <a:t>Here ML (maximum likelihood)</a:t>
            </a:r>
          </a:p>
          <a:p>
            <a:r>
              <a:rPr lang="en-GB" dirty="0" smtClean="0"/>
              <a:t>OLS/MLR/others available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818837" y="3215648"/>
            <a:ext cx="2289385" cy="450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4" idx="5"/>
          </p:cNvCxnSpPr>
          <p:nvPr/>
        </p:nvCxnSpPr>
        <p:spPr>
          <a:xfrm>
            <a:off x="4772949" y="3600303"/>
            <a:ext cx="1125878" cy="7577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6"/>
          </p:cNvCxnSpPr>
          <p:nvPr/>
        </p:nvCxnSpPr>
        <p:spPr>
          <a:xfrm>
            <a:off x="5108222" y="3440974"/>
            <a:ext cx="3384638" cy="8798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50093" y="4435923"/>
            <a:ext cx="2633943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Output:</a:t>
            </a:r>
          </a:p>
          <a:p>
            <a:r>
              <a:rPr lang="en-GB" b="1" dirty="0" err="1" smtClean="0"/>
              <a:t>Sampstat</a:t>
            </a:r>
            <a:r>
              <a:rPr lang="en-GB" b="1" dirty="0" smtClean="0"/>
              <a:t> stand;</a:t>
            </a: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891673" y="2744301"/>
            <a:ext cx="2108505" cy="450651"/>
          </a:xfrm>
          <a:prstGeom prst="ellipse">
            <a:avLst/>
          </a:prstGeom>
          <a:noFill/>
          <a:ln>
            <a:solidFill>
              <a:srgbClr val="CC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16200000">
            <a:off x="3451396" y="5112994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893505" y="3737077"/>
            <a:ext cx="2108505" cy="45065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04800" y="2733287"/>
            <a:ext cx="2087474" cy="646331"/>
          </a:xfrm>
          <a:prstGeom prst="rect">
            <a:avLst/>
          </a:prstGeom>
          <a:noFill/>
          <a:ln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Analysis:</a:t>
            </a:r>
          </a:p>
          <a:p>
            <a:r>
              <a:rPr lang="en-GB" b="1" dirty="0" smtClean="0"/>
              <a:t>Estimator = ML;</a:t>
            </a:r>
            <a:r>
              <a:rPr lang="en-GB" dirty="0" smtClean="0"/>
              <a:t> 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392274" y="3080530"/>
            <a:ext cx="662511" cy="576087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1" idx="1"/>
          </p:cNvCxnSpPr>
          <p:nvPr/>
        </p:nvCxnSpPr>
        <p:spPr>
          <a:xfrm>
            <a:off x="2392274" y="2733287"/>
            <a:ext cx="808182" cy="7701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604255" y="5478052"/>
            <a:ext cx="1869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Regression</a:t>
            </a:r>
            <a:endParaRPr lang="en-US" dirty="0"/>
          </a:p>
        </p:txBody>
      </p:sp>
      <p:sp>
        <p:nvSpPr>
          <p:cNvPr id="68" name="Right Arrow 67"/>
          <p:cNvSpPr/>
          <p:nvPr/>
        </p:nvSpPr>
        <p:spPr>
          <a:xfrm rot="16200000">
            <a:off x="6527827" y="5036439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>
            <a:endCxn id="48" idx="2"/>
          </p:cNvCxnSpPr>
          <p:nvPr/>
        </p:nvCxnSpPr>
        <p:spPr>
          <a:xfrm flipH="1" flipV="1">
            <a:off x="2893505" y="3962403"/>
            <a:ext cx="343994" cy="488769"/>
          </a:xfrm>
          <a:prstGeom prst="line">
            <a:avLst/>
          </a:prstGeom>
          <a:ln w="31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48" idx="6"/>
          </p:cNvCxnSpPr>
          <p:nvPr/>
        </p:nvCxnSpPr>
        <p:spPr>
          <a:xfrm flipH="1" flipV="1">
            <a:off x="5002010" y="3962403"/>
            <a:ext cx="782026" cy="473521"/>
          </a:xfrm>
          <a:prstGeom prst="line">
            <a:avLst/>
          </a:prstGeom>
          <a:ln w="31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 rot="16200000">
            <a:off x="665169" y="3425684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3200" dirty="0" smtClean="0"/>
              <a:t>Example 1: Output (before results)</a:t>
            </a: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97" y="4773344"/>
            <a:ext cx="3238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4599331"/>
            <a:ext cx="3943350" cy="77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7004" y="1422400"/>
            <a:ext cx="384628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Do the means look reasonable?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275398"/>
            <a:ext cx="384628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GOOD!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1" y="928915"/>
            <a:ext cx="4495800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Fit statistics (here, model is saturated)</a:t>
            </a:r>
            <a:endParaRPr lang="en-GB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38350"/>
            <a:ext cx="369871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054" y="1422400"/>
            <a:ext cx="4126141" cy="293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1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Example 1: Output (results)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37004" y="1053068"/>
            <a:ext cx="3846285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Main model results: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995719" y="1099234"/>
            <a:ext cx="248194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Does victimization relate to later delinquency?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3428" y="2445195"/>
            <a:ext cx="248194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What are the values for: intercept</a:t>
            </a:r>
          </a:p>
          <a:p>
            <a:r>
              <a:rPr lang="en-GB" dirty="0"/>
              <a:t>s</a:t>
            </a:r>
            <a:r>
              <a:rPr lang="en-GB" dirty="0" smtClean="0"/>
              <a:t>lope</a:t>
            </a:r>
          </a:p>
          <a:p>
            <a:r>
              <a:rPr lang="en-GB" dirty="0"/>
              <a:t>r</a:t>
            </a:r>
            <a:r>
              <a:rPr lang="en-GB" dirty="0" smtClean="0"/>
              <a:t>esiduals…?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04" y="1646002"/>
            <a:ext cx="49244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921" y="3782087"/>
            <a:ext cx="48958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4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199" y="0"/>
            <a:ext cx="8455437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Practical 1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111218" y="989295"/>
            <a:ext cx="2835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Mplus</a:t>
            </a:r>
            <a:r>
              <a:rPr lang="en-GB" dirty="0" smtClean="0"/>
              <a:t> code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782" y="1319047"/>
            <a:ext cx="30023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Regression:</a:t>
            </a:r>
          </a:p>
          <a:p>
            <a:r>
              <a:rPr lang="en-GB" dirty="0"/>
              <a:t>Y = Delinquency </a:t>
            </a:r>
            <a:r>
              <a:rPr lang="en-GB" dirty="0" smtClean="0"/>
              <a:t>15 </a:t>
            </a:r>
            <a:r>
              <a:rPr lang="en-GB" dirty="0" err="1" smtClean="0"/>
              <a:t>yrs</a:t>
            </a:r>
            <a:endParaRPr lang="en-GB" dirty="0"/>
          </a:p>
          <a:p>
            <a:r>
              <a:rPr lang="en-GB" dirty="0"/>
              <a:t>X = Victimization </a:t>
            </a:r>
            <a:r>
              <a:rPr lang="en-GB" dirty="0" smtClean="0"/>
              <a:t>13 </a:t>
            </a:r>
            <a:r>
              <a:rPr lang="en-GB" dirty="0" err="1" smtClean="0"/>
              <a:t>yrs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1047" name="Rectangle 1046"/>
          <p:cNvSpPr/>
          <p:nvPr/>
        </p:nvSpPr>
        <p:spPr>
          <a:xfrm>
            <a:off x="2818837" y="5516567"/>
            <a:ext cx="3248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Standardised sample statistics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764" y="1392561"/>
            <a:ext cx="5683662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898827" y="4320850"/>
            <a:ext cx="25879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Model:</a:t>
            </a:r>
          </a:p>
          <a:p>
            <a:r>
              <a:rPr lang="en-GB" b="1" dirty="0"/>
              <a:t>Del15 </a:t>
            </a:r>
            <a:r>
              <a:rPr lang="en-GB" b="1" dirty="0" smtClean="0"/>
              <a:t>on </a:t>
            </a:r>
            <a:r>
              <a:rPr lang="en-GB" b="1" dirty="0"/>
              <a:t>vbull13;</a:t>
            </a: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4157" y="3953599"/>
            <a:ext cx="310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Choose a model estimator:</a:t>
            </a:r>
          </a:p>
          <a:p>
            <a:r>
              <a:rPr lang="en-GB" dirty="0" smtClean="0"/>
              <a:t>Here ML (maximum likelihood)</a:t>
            </a:r>
          </a:p>
          <a:p>
            <a:r>
              <a:rPr lang="en-GB" dirty="0" smtClean="0"/>
              <a:t>OLS/ML/others available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818837" y="3215648"/>
            <a:ext cx="2289385" cy="450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24" idx="5"/>
          </p:cNvCxnSpPr>
          <p:nvPr/>
        </p:nvCxnSpPr>
        <p:spPr>
          <a:xfrm>
            <a:off x="4772949" y="3600303"/>
            <a:ext cx="1125878" cy="7577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6"/>
          </p:cNvCxnSpPr>
          <p:nvPr/>
        </p:nvCxnSpPr>
        <p:spPr>
          <a:xfrm>
            <a:off x="5108222" y="3440974"/>
            <a:ext cx="3384638" cy="8798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50093" y="4435923"/>
            <a:ext cx="2633943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Output:</a:t>
            </a:r>
          </a:p>
          <a:p>
            <a:r>
              <a:rPr lang="en-GB" b="1" dirty="0" err="1" smtClean="0"/>
              <a:t>Sampstat</a:t>
            </a:r>
            <a:r>
              <a:rPr lang="en-GB" b="1" dirty="0" smtClean="0"/>
              <a:t> stand;</a:t>
            </a: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891673" y="2744301"/>
            <a:ext cx="2108505" cy="450651"/>
          </a:xfrm>
          <a:prstGeom prst="ellipse">
            <a:avLst/>
          </a:prstGeom>
          <a:noFill/>
          <a:ln>
            <a:solidFill>
              <a:srgbClr val="CC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16200000">
            <a:off x="3451396" y="5112994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893505" y="3737077"/>
            <a:ext cx="2108505" cy="45065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304800" y="2733287"/>
            <a:ext cx="2087474" cy="646331"/>
          </a:xfrm>
          <a:prstGeom prst="rect">
            <a:avLst/>
          </a:prstGeom>
          <a:noFill/>
          <a:ln>
            <a:solidFill>
              <a:srgbClr val="CC00FF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Analysis:</a:t>
            </a:r>
          </a:p>
          <a:p>
            <a:r>
              <a:rPr lang="en-GB" b="1" dirty="0" smtClean="0"/>
              <a:t>Estimator = ML;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392274" y="3080530"/>
            <a:ext cx="662511" cy="576087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endCxn id="31" idx="1"/>
          </p:cNvCxnSpPr>
          <p:nvPr/>
        </p:nvCxnSpPr>
        <p:spPr>
          <a:xfrm>
            <a:off x="2392274" y="2733287"/>
            <a:ext cx="808182" cy="77010"/>
          </a:xfrm>
          <a:prstGeom prst="line">
            <a:avLst/>
          </a:prstGeom>
          <a:ln w="3175">
            <a:solidFill>
              <a:srgbClr val="CC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604255" y="5478052"/>
            <a:ext cx="1869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Regression</a:t>
            </a:r>
            <a:endParaRPr lang="en-US" dirty="0"/>
          </a:p>
        </p:txBody>
      </p:sp>
      <p:sp>
        <p:nvSpPr>
          <p:cNvPr id="68" name="Right Arrow 67"/>
          <p:cNvSpPr/>
          <p:nvPr/>
        </p:nvSpPr>
        <p:spPr>
          <a:xfrm rot="16200000">
            <a:off x="6527827" y="5036439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>
            <a:endCxn id="48" idx="2"/>
          </p:cNvCxnSpPr>
          <p:nvPr/>
        </p:nvCxnSpPr>
        <p:spPr>
          <a:xfrm flipH="1" flipV="1">
            <a:off x="2893505" y="3962403"/>
            <a:ext cx="343994" cy="488769"/>
          </a:xfrm>
          <a:prstGeom prst="line">
            <a:avLst/>
          </a:prstGeom>
          <a:ln w="31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48" idx="6"/>
          </p:cNvCxnSpPr>
          <p:nvPr/>
        </p:nvCxnSpPr>
        <p:spPr>
          <a:xfrm flipH="1" flipV="1">
            <a:off x="5002010" y="3962403"/>
            <a:ext cx="782026" cy="473521"/>
          </a:xfrm>
          <a:prstGeom prst="line">
            <a:avLst/>
          </a:prstGeom>
          <a:ln w="3175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 rot="16200000">
            <a:off x="804103" y="3423135"/>
            <a:ext cx="468673" cy="3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6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Model Fit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Regression line has two parameters </a:t>
            </a:r>
            <a:r>
              <a:rPr lang="en-US" altLang="en-US" i="1" dirty="0">
                <a:sym typeface="Symbol" pitchFamily="18" charset="2"/>
              </a:rPr>
              <a:t>0</a:t>
            </a:r>
            <a:r>
              <a:rPr lang="en-US" altLang="en-US" dirty="0">
                <a:sym typeface="Symbol" pitchFamily="18" charset="2"/>
              </a:rPr>
              <a:t> + </a:t>
            </a:r>
            <a:r>
              <a:rPr lang="en-US" altLang="en-US" i="1" dirty="0">
                <a:sym typeface="Symbol" pitchFamily="18" charset="2"/>
              </a:rPr>
              <a:t></a:t>
            </a:r>
            <a:r>
              <a:rPr lang="en-US" altLang="en-US" dirty="0" smtClean="0">
                <a:sym typeface="Symbol" pitchFamily="18" charset="2"/>
              </a:rPr>
              <a:t>1 (and error term)</a:t>
            </a:r>
          </a:p>
          <a:p>
            <a:r>
              <a:rPr lang="en-US" altLang="en-US" dirty="0" smtClean="0">
                <a:sym typeface="Symbol" pitchFamily="18" charset="2"/>
              </a:rPr>
              <a:t>From these we can </a:t>
            </a:r>
            <a:r>
              <a:rPr lang="en-US" altLang="en-US" i="1" dirty="0" smtClean="0">
                <a:sym typeface="Symbol" pitchFamily="18" charset="2"/>
              </a:rPr>
              <a:t>estimate</a:t>
            </a:r>
            <a:r>
              <a:rPr lang="en-US" altLang="en-US" dirty="0" smtClean="0">
                <a:sym typeface="Symbol" pitchFamily="18" charset="2"/>
              </a:rPr>
              <a:t> delinquency based on victimization </a:t>
            </a:r>
            <a:r>
              <a:rPr lang="en-GB" altLang="en-US" dirty="0" smtClean="0">
                <a:sym typeface="Symbol" pitchFamily="18" charset="2"/>
              </a:rPr>
              <a:t>score</a:t>
            </a:r>
          </a:p>
          <a:p>
            <a:r>
              <a:rPr lang="en-GB" dirty="0" smtClean="0">
                <a:sym typeface="Symbol" pitchFamily="18" charset="2"/>
              </a:rPr>
              <a:t>A model is:</a:t>
            </a:r>
          </a:p>
          <a:p>
            <a:pPr lvl="1"/>
            <a:r>
              <a:rPr lang="en-GB" dirty="0" smtClean="0">
                <a:sym typeface="Symbol" pitchFamily="18" charset="2"/>
              </a:rPr>
              <a:t>An approximation</a:t>
            </a:r>
          </a:p>
          <a:p>
            <a:pPr lvl="1"/>
            <a:r>
              <a:rPr lang="en-GB" dirty="0" smtClean="0">
                <a:sym typeface="Symbol" pitchFamily="18" charset="2"/>
              </a:rPr>
              <a:t>A representation of the data</a:t>
            </a:r>
          </a:p>
          <a:p>
            <a:pPr lvl="1"/>
            <a:r>
              <a:rPr lang="en-GB" dirty="0" smtClean="0">
                <a:sym typeface="Symbol" pitchFamily="18" charset="2"/>
              </a:rPr>
              <a:t>A way to summarise many data points</a:t>
            </a:r>
          </a:p>
          <a:p>
            <a:r>
              <a:rPr lang="en-GB" dirty="0"/>
              <a:t>Important to assess how well our model ‘fits’ our data.</a:t>
            </a:r>
          </a:p>
          <a:p>
            <a:pPr lvl="1"/>
            <a:r>
              <a:rPr lang="en-GB" dirty="0">
                <a:sym typeface="Symbol" pitchFamily="18" charset="2"/>
              </a:rPr>
              <a:t>i.e. do the 2 parameters in our model effectively represent the </a:t>
            </a:r>
            <a:r>
              <a:rPr lang="en-GB" dirty="0" smtClean="0">
                <a:sym typeface="Symbol" pitchFamily="18" charset="2"/>
              </a:rPr>
              <a:t>data?</a:t>
            </a:r>
            <a:endParaRPr lang="en-GB" dirty="0">
              <a:sym typeface="Symbol" pitchFamily="18" charset="2"/>
            </a:endParaRP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4943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Model Fit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/>
              <a:t>Look at </a:t>
            </a:r>
            <a:r>
              <a:rPr lang="en-GB" dirty="0" smtClean="0"/>
              <a:t>the association</a:t>
            </a:r>
            <a:endParaRPr lang="en-GB" dirty="0"/>
          </a:p>
          <a:p>
            <a:r>
              <a:rPr lang="en-GB" dirty="0"/>
              <a:t>Choose an appropriate model </a:t>
            </a:r>
          </a:p>
          <a:p>
            <a:pPr lvl="1"/>
            <a:r>
              <a:rPr lang="en-GB" dirty="0" smtClean="0"/>
              <a:t>i.e</a:t>
            </a:r>
            <a:r>
              <a:rPr lang="en-GB" dirty="0"/>
              <a:t>. 2 parameters for simple linear </a:t>
            </a:r>
            <a:r>
              <a:rPr lang="en-GB" dirty="0" smtClean="0"/>
              <a:t>relationship</a:t>
            </a:r>
            <a:endParaRPr lang="en-GB" dirty="0"/>
          </a:p>
          <a:p>
            <a:r>
              <a:rPr lang="en-GB" dirty="0"/>
              <a:t>Check whether model fits the data</a:t>
            </a:r>
          </a:p>
          <a:p>
            <a:endParaRPr lang="en-GB" dirty="0" smtClean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13361" y="3543363"/>
            <a:ext cx="2514600" cy="1981200"/>
            <a:chOff x="1752600" y="3581400"/>
            <a:chExt cx="2514600" cy="19812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Connector 9"/>
            <p:cNvSpPr/>
            <p:nvPr/>
          </p:nvSpPr>
          <p:spPr>
            <a:xfrm>
              <a:off x="3429000" y="4724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2895600" y="4648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3132777" y="3988268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3048000" y="3611882"/>
              <a:ext cx="76200" cy="7048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819400" y="4267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048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8956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29718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2819400" y="4953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Flowchart: Connector 26"/>
          <p:cNvSpPr/>
          <p:nvPr/>
        </p:nvSpPr>
        <p:spPr>
          <a:xfrm flipH="1">
            <a:off x="2208811" y="37491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/>
          <p:cNvSpPr/>
          <p:nvPr/>
        </p:nvSpPr>
        <p:spPr>
          <a:xfrm>
            <a:off x="2132611" y="42825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/>
          <p:cNvSpPr/>
          <p:nvPr/>
        </p:nvSpPr>
        <p:spPr>
          <a:xfrm>
            <a:off x="1980211" y="45111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884961" y="5528402"/>
            <a:ext cx="1787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-699864" y="411688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1027711" y="3852928"/>
            <a:ext cx="1257300" cy="12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lowchart: Connector 33"/>
          <p:cNvSpPr/>
          <p:nvPr/>
        </p:nvSpPr>
        <p:spPr>
          <a:xfrm>
            <a:off x="1675411" y="42063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lowchart: Connector 34"/>
          <p:cNvSpPr/>
          <p:nvPr/>
        </p:nvSpPr>
        <p:spPr>
          <a:xfrm>
            <a:off x="1404588" y="43587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4140035" y="3619563"/>
            <a:ext cx="2514600" cy="1981200"/>
            <a:chOff x="1752600" y="3581400"/>
            <a:chExt cx="2514600" cy="1981200"/>
          </a:xfrm>
        </p:grpSpPr>
        <p:cxnSp>
          <p:nvCxnSpPr>
            <p:cNvPr id="37" name="Straight Arrow Connector 36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lowchart: Connector 38"/>
            <p:cNvSpPr/>
            <p:nvPr/>
          </p:nvSpPr>
          <p:spPr>
            <a:xfrm>
              <a:off x="3429000" y="4724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2318162" y="3954703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3048000" y="4800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2552700" y="4783365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3197184" y="4876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3505200" y="3991896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Flowchart: Connector 49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2647950" y="4894894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3543300" y="4333021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2819400" y="4953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4" name="Flowchart: Connector 53"/>
          <p:cNvSpPr/>
          <p:nvPr/>
        </p:nvSpPr>
        <p:spPr>
          <a:xfrm flipH="1">
            <a:off x="5844639" y="381482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lowchart: Connector 54"/>
          <p:cNvSpPr/>
          <p:nvPr/>
        </p:nvSpPr>
        <p:spPr>
          <a:xfrm>
            <a:off x="5768439" y="434822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lowchart: Connector 55"/>
          <p:cNvSpPr/>
          <p:nvPr/>
        </p:nvSpPr>
        <p:spPr>
          <a:xfrm>
            <a:off x="5660819" y="489794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lowchart: Connector 56"/>
          <p:cNvSpPr/>
          <p:nvPr/>
        </p:nvSpPr>
        <p:spPr>
          <a:xfrm>
            <a:off x="4607708" y="4083810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473535" y="5594126"/>
            <a:ext cx="1834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2935964" y="4182612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sp>
        <p:nvSpPr>
          <p:cNvPr id="61" name="Flowchart: Connector 60"/>
          <p:cNvSpPr/>
          <p:nvPr/>
        </p:nvSpPr>
        <p:spPr>
          <a:xfrm>
            <a:off x="5901789" y="460857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lowchart: Connector 61"/>
          <p:cNvSpPr/>
          <p:nvPr/>
        </p:nvSpPr>
        <p:spPr>
          <a:xfrm>
            <a:off x="4720689" y="4247175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4683084" y="3865232"/>
            <a:ext cx="1237342" cy="1215969"/>
          </a:xfrm>
          <a:custGeom>
            <a:avLst/>
            <a:gdLst>
              <a:gd name="connsiteX0" fmla="*/ 0 w 1237342"/>
              <a:gd name="connsiteY0" fmla="*/ 166393 h 1215969"/>
              <a:gd name="connsiteX1" fmla="*/ 188686 w 1237342"/>
              <a:gd name="connsiteY1" fmla="*/ 877593 h 1215969"/>
              <a:gd name="connsiteX2" fmla="*/ 609600 w 1237342"/>
              <a:gd name="connsiteY2" fmla="*/ 1211422 h 1215969"/>
              <a:gd name="connsiteX3" fmla="*/ 1059543 w 1237342"/>
              <a:gd name="connsiteY3" fmla="*/ 1037251 h 1215969"/>
              <a:gd name="connsiteX4" fmla="*/ 1219200 w 1237342"/>
              <a:gd name="connsiteY4" fmla="*/ 572793 h 1215969"/>
              <a:gd name="connsiteX5" fmla="*/ 1233714 w 1237342"/>
              <a:gd name="connsiteY5" fmla="*/ 50279 h 1215969"/>
              <a:gd name="connsiteX6" fmla="*/ 1219200 w 1237342"/>
              <a:gd name="connsiteY6" fmla="*/ 50279 h 1215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7342" h="1215969">
                <a:moveTo>
                  <a:pt x="0" y="166393"/>
                </a:moveTo>
                <a:cubicBezTo>
                  <a:pt x="43543" y="434907"/>
                  <a:pt x="87086" y="703421"/>
                  <a:pt x="188686" y="877593"/>
                </a:cubicBezTo>
                <a:cubicBezTo>
                  <a:pt x="290286" y="1051765"/>
                  <a:pt x="464457" y="1184812"/>
                  <a:pt x="609600" y="1211422"/>
                </a:cubicBezTo>
                <a:cubicBezTo>
                  <a:pt x="754743" y="1238032"/>
                  <a:pt x="957943" y="1143689"/>
                  <a:pt x="1059543" y="1037251"/>
                </a:cubicBezTo>
                <a:cubicBezTo>
                  <a:pt x="1161143" y="930813"/>
                  <a:pt x="1190171" y="737288"/>
                  <a:pt x="1219200" y="572793"/>
                </a:cubicBezTo>
                <a:cubicBezTo>
                  <a:pt x="1248229" y="408298"/>
                  <a:pt x="1233714" y="137365"/>
                  <a:pt x="1233714" y="50279"/>
                </a:cubicBezTo>
                <a:cubicBezTo>
                  <a:pt x="1233714" y="-36807"/>
                  <a:pt x="1226457" y="6736"/>
                  <a:pt x="1219200" y="5027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487885" y="3634533"/>
            <a:ext cx="252548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Is there a relationship?</a:t>
            </a:r>
          </a:p>
          <a:p>
            <a:r>
              <a:rPr lang="en-GB" dirty="0" smtClean="0"/>
              <a:t>Does a linear model fit?</a:t>
            </a:r>
          </a:p>
          <a:p>
            <a:r>
              <a:rPr lang="en-GB" dirty="0" smtClean="0"/>
              <a:t>Need an extra parameter</a:t>
            </a:r>
            <a:endParaRPr lang="en-GB" dirty="0"/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4768685" y="3787204"/>
            <a:ext cx="1257300" cy="12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25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Nested Models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5570506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Two models are nested if one model contains all the terms in the other + one additional term.</a:t>
            </a:r>
          </a:p>
          <a:p>
            <a:pPr lvl="1"/>
            <a:r>
              <a:rPr lang="en-GB" dirty="0"/>
              <a:t>The larger model is the complete/full model</a:t>
            </a:r>
          </a:p>
          <a:p>
            <a:pPr lvl="1"/>
            <a:r>
              <a:rPr lang="en-GB" dirty="0"/>
              <a:t>The smaller is the reduced/restricted model</a:t>
            </a:r>
          </a:p>
          <a:p>
            <a:r>
              <a:rPr lang="en-GB" b="1" dirty="0"/>
              <a:t>By using model fit, nested models can be used to test whether a particular parameter is necessary.</a:t>
            </a:r>
          </a:p>
          <a:p>
            <a:r>
              <a:rPr lang="en-GB" dirty="0" smtClean="0"/>
              <a:t>Imagine a model with one parameter per observation: The model perfectly fits the data.</a:t>
            </a:r>
          </a:p>
          <a:p>
            <a:r>
              <a:rPr lang="en-GB" dirty="0" smtClean="0"/>
              <a:t>BUT would not be useful – doesn’t provide an approximation to extrapolate results.</a:t>
            </a:r>
          </a:p>
          <a:p>
            <a:r>
              <a:rPr lang="en-GB" dirty="0" smtClean="0"/>
              <a:t>So we try a model with fewer (k-1) parameters.</a:t>
            </a:r>
          </a:p>
          <a:p>
            <a:pPr lvl="1"/>
            <a:r>
              <a:rPr lang="en-GB" dirty="0" smtClean="0"/>
              <a:t>This reduced model will ALWAYS fit less perfectly but…</a:t>
            </a:r>
          </a:p>
          <a:p>
            <a:pPr lvl="1"/>
            <a:r>
              <a:rPr lang="en-GB" dirty="0" smtClean="0"/>
              <a:t>Is the full model a </a:t>
            </a:r>
            <a:r>
              <a:rPr lang="en-GB" b="1" dirty="0" smtClean="0"/>
              <a:t>significantly better fit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If no significant difference use reduced k-1 model</a:t>
            </a:r>
          </a:p>
          <a:p>
            <a:pPr lvl="1"/>
            <a:r>
              <a:rPr lang="en-GB" dirty="0" smtClean="0"/>
              <a:t>What about k-2 parameters, k-3, etc.</a:t>
            </a:r>
          </a:p>
          <a:p>
            <a:pPr lvl="1"/>
            <a:r>
              <a:rPr lang="en-GB" dirty="0" smtClean="0"/>
              <a:t>Until we reach k-x where fit is significantly worse.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7854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Nested Models 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Can also usually think about this in terms of pathways.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38817" y="2923247"/>
            <a:ext cx="202837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 12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73803" y="3292579"/>
            <a:ext cx="2008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  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817" y="3749886"/>
            <a:ext cx="202837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 13</a:t>
            </a:r>
            <a:endParaRPr lang="en-US" dirty="0"/>
          </a:p>
        </p:txBody>
      </p:sp>
      <p:cxnSp>
        <p:nvCxnSpPr>
          <p:cNvPr id="7" name="Straight Arrow Connector 6"/>
          <p:cNvCxnSpPr>
            <a:stCxn id="3" idx="2"/>
            <a:endCxn id="9" idx="0"/>
          </p:cNvCxnSpPr>
          <p:nvPr/>
        </p:nvCxnSpPr>
        <p:spPr>
          <a:xfrm>
            <a:off x="1853003" y="3292579"/>
            <a:ext cx="0" cy="457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8" idx="1"/>
          </p:cNvCxnSpPr>
          <p:nvPr/>
        </p:nvCxnSpPr>
        <p:spPr>
          <a:xfrm>
            <a:off x="2867188" y="3107913"/>
            <a:ext cx="306615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8" idx="1"/>
          </p:cNvCxnSpPr>
          <p:nvPr/>
        </p:nvCxnSpPr>
        <p:spPr>
          <a:xfrm flipV="1">
            <a:off x="2867188" y="3477245"/>
            <a:ext cx="306615" cy="457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063054" y="4869216"/>
            <a:ext cx="20837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 12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300068" y="5238548"/>
            <a:ext cx="210638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  15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63054" y="5695855"/>
            <a:ext cx="20837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 13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4" idx="2"/>
            <a:endCxn id="36" idx="0"/>
          </p:cNvCxnSpPr>
          <p:nvPr/>
        </p:nvCxnSpPr>
        <p:spPr>
          <a:xfrm>
            <a:off x="5104907" y="5238548"/>
            <a:ext cx="0" cy="457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6" idx="3"/>
            <a:endCxn id="35" idx="1"/>
          </p:cNvCxnSpPr>
          <p:nvPr/>
        </p:nvCxnSpPr>
        <p:spPr>
          <a:xfrm flipV="1">
            <a:off x="6146760" y="5423214"/>
            <a:ext cx="153308" cy="4573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076489" y="2450252"/>
            <a:ext cx="266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Full Model: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193682" y="4354919"/>
            <a:ext cx="266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Reduced  Model: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Nested Models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The relationship between victimization and delinquency might differ in girls and boys – we can test this with nested models</a:t>
            </a:r>
          </a:p>
          <a:p>
            <a:endParaRPr lang="en-GB" dirty="0"/>
          </a:p>
          <a:p>
            <a:endParaRPr lang="en-GB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82318" y="3079046"/>
            <a:ext cx="2514600" cy="1981200"/>
            <a:chOff x="1752600" y="3581400"/>
            <a:chExt cx="2514600" cy="1981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lowchart: Connector 8"/>
            <p:cNvSpPr/>
            <p:nvPr/>
          </p:nvSpPr>
          <p:spPr>
            <a:xfrm>
              <a:off x="3429000" y="4724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2895600" y="4648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3048000" y="4800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2819400" y="4267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3048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28956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29718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Flowchart: Connector 25"/>
          <p:cNvSpPr/>
          <p:nvPr/>
        </p:nvSpPr>
        <p:spPr>
          <a:xfrm flipH="1">
            <a:off x="3277768" y="32145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nnector 26"/>
          <p:cNvSpPr/>
          <p:nvPr/>
        </p:nvSpPr>
        <p:spPr>
          <a:xfrm>
            <a:off x="3201568" y="37479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/>
          <p:cNvSpPr/>
          <p:nvPr/>
        </p:nvSpPr>
        <p:spPr>
          <a:xfrm>
            <a:off x="3049168" y="39765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268118" y="506729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369093" y="358228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2197773" y="3483419"/>
            <a:ext cx="1373002" cy="875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Flowchart: Connector 32"/>
          <p:cNvSpPr/>
          <p:nvPr/>
        </p:nvSpPr>
        <p:spPr>
          <a:xfrm>
            <a:off x="2744368" y="3671704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lowchart: Connector 33"/>
          <p:cNvSpPr/>
          <p:nvPr/>
        </p:nvSpPr>
        <p:spPr>
          <a:xfrm>
            <a:off x="3431570" y="3721602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5095432" y="3163070"/>
            <a:ext cx="2514600" cy="1981200"/>
            <a:chOff x="1752600" y="3581400"/>
            <a:chExt cx="2514600" cy="1981200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lowchart: Connector 38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lowchart: Connector 40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2895600" y="4648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3048000" y="4800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3048000" y="3611882"/>
              <a:ext cx="76200" cy="7048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Flowchart: Connector 45"/>
            <p:cNvSpPr/>
            <p:nvPr/>
          </p:nvSpPr>
          <p:spPr>
            <a:xfrm>
              <a:off x="2819400" y="4267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3048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Flowchart: Connector 47"/>
            <p:cNvSpPr/>
            <p:nvPr/>
          </p:nvSpPr>
          <p:spPr>
            <a:xfrm>
              <a:off x="28956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Flowchart: Connector 48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Flowchart: Connector 49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29718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2819400" y="4953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3" name="Flowchart: Connector 52"/>
          <p:cNvSpPr/>
          <p:nvPr/>
        </p:nvSpPr>
        <p:spPr>
          <a:xfrm flipH="1">
            <a:off x="6876002" y="31905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lowchart: Connector 53"/>
          <p:cNvSpPr/>
          <p:nvPr/>
        </p:nvSpPr>
        <p:spPr>
          <a:xfrm>
            <a:off x="6799802" y="37239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lowchart: Connector 54"/>
          <p:cNvSpPr/>
          <p:nvPr/>
        </p:nvSpPr>
        <p:spPr>
          <a:xfrm>
            <a:off x="6647402" y="39525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lowchart: Connector 55"/>
          <p:cNvSpPr/>
          <p:nvPr/>
        </p:nvSpPr>
        <p:spPr>
          <a:xfrm>
            <a:off x="5885402" y="32667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729961" y="5122201"/>
            <a:ext cx="181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3967327" y="3558302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5895532" y="3124190"/>
            <a:ext cx="1018570" cy="13472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Flowchart: Connector 59"/>
          <p:cNvSpPr/>
          <p:nvPr/>
        </p:nvSpPr>
        <p:spPr>
          <a:xfrm>
            <a:off x="6342602" y="36477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/>
          <p:cNvSpPr/>
          <p:nvPr/>
        </p:nvSpPr>
        <p:spPr>
          <a:xfrm>
            <a:off x="6071779" y="3800118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1649270" y="2605801"/>
            <a:ext cx="219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Boys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5095432" y="2629788"/>
            <a:ext cx="219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Girls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4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Nested Models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1) Fit a model allowing boys and girls to be different</a:t>
            </a:r>
          </a:p>
          <a:p>
            <a:pPr marL="0" indent="0">
              <a:buNone/>
            </a:pPr>
            <a:r>
              <a:rPr lang="en-GB" dirty="0"/>
              <a:t>2) Fit a model constraining them to be the same (i.e. show the same relationship between victimization &amp; delinquency)</a:t>
            </a:r>
          </a:p>
          <a:p>
            <a:r>
              <a:rPr lang="en-GB" dirty="0" smtClean="0"/>
              <a:t>Does the model with fewer parameters (which is…?) show significantly worse fit?</a:t>
            </a:r>
          </a:p>
          <a:p>
            <a:r>
              <a:rPr lang="en-GB" dirty="0" smtClean="0"/>
              <a:t>If not then (from a statistical point of view) we can constrain boys and girls to be the same.</a:t>
            </a:r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80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dirty="0" smtClean="0"/>
              <a:t>Overview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Victimization &amp; Delinquency</a:t>
            </a:r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Scatterplots</a:t>
            </a:r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Correlation</a:t>
            </a:r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Simple Linear Regression</a:t>
            </a:r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Structural Equation Models</a:t>
            </a:r>
          </a:p>
          <a:p>
            <a:pPr marL="342900" lvl="1" indent="-342900">
              <a:buFont typeface="Arial"/>
              <a:buChar char="•"/>
            </a:pPr>
            <a:r>
              <a:rPr lang="en-US" altLang="en-US" sz="3200" dirty="0" smtClean="0"/>
              <a:t>Nested Models</a:t>
            </a:r>
          </a:p>
          <a:p>
            <a:pPr marL="342900" lvl="1" indent="-342900">
              <a:buFont typeface="Arial"/>
              <a:buChar char="•"/>
            </a:pPr>
            <a:r>
              <a:rPr lang="en-GB" altLang="en-US" sz="3200" dirty="0" smtClean="0"/>
              <a:t>Testing Nested </a:t>
            </a:r>
            <a:r>
              <a:rPr lang="en-GB" altLang="en-US" sz="3200" dirty="0"/>
              <a:t>M</a:t>
            </a:r>
            <a:r>
              <a:rPr lang="en-GB" altLang="en-US" sz="3200" dirty="0" smtClean="0"/>
              <a:t>odels in </a:t>
            </a:r>
            <a:r>
              <a:rPr lang="en-GB" altLang="en-US" sz="3200" dirty="0" err="1" smtClean="0"/>
              <a:t>Mplus</a:t>
            </a:r>
            <a:endParaRPr lang="en-US" altLang="en-US" sz="3200" dirty="0" smtClean="0"/>
          </a:p>
          <a:p>
            <a:pPr marL="342900" lvl="1" indent="-342900">
              <a:buFont typeface="Arial"/>
              <a:buChar char="•"/>
            </a:pPr>
            <a:endParaRPr lang="en-US" altLang="en-US" sz="3200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3800" dirty="0" smtClean="0"/>
              <a:t>Nested Models: Comparing chi-</a:t>
            </a:r>
            <a:r>
              <a:rPr lang="en-GB" sz="3800" dirty="0" err="1" smtClean="0"/>
              <a:t>sq</a:t>
            </a:r>
            <a:endParaRPr lang="en-US" sz="38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228600" y="982694"/>
            <a:ext cx="8748486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Chi-squared difference test sometimes called a likelihood ratio test</a:t>
            </a:r>
          </a:p>
          <a:p>
            <a:endParaRPr lang="en-GB" dirty="0" smtClean="0"/>
          </a:p>
          <a:p>
            <a:r>
              <a:rPr lang="en-GB" dirty="0" smtClean="0"/>
              <a:t>Test statistic follows a chi-squared distribution:</a:t>
            </a:r>
          </a:p>
          <a:p>
            <a:pPr lvl="1"/>
            <a:r>
              <a:rPr lang="en-GB" dirty="0"/>
              <a:t>Chi </a:t>
            </a:r>
            <a:r>
              <a:rPr lang="en-GB" dirty="0" err="1"/>
              <a:t>sq</a:t>
            </a:r>
            <a:r>
              <a:rPr lang="en-GB" dirty="0"/>
              <a:t> </a:t>
            </a:r>
            <a:r>
              <a:rPr lang="en-GB" dirty="0" smtClean="0"/>
              <a:t>reduced model </a:t>
            </a:r>
            <a:r>
              <a:rPr lang="en-GB" dirty="0"/>
              <a:t>– chi </a:t>
            </a:r>
            <a:r>
              <a:rPr lang="en-GB" dirty="0" err="1"/>
              <a:t>sq</a:t>
            </a:r>
            <a:r>
              <a:rPr lang="en-GB" dirty="0"/>
              <a:t> </a:t>
            </a:r>
            <a:r>
              <a:rPr lang="en-GB" dirty="0" smtClean="0"/>
              <a:t>full model</a:t>
            </a:r>
            <a:endParaRPr lang="en-GB" dirty="0"/>
          </a:p>
          <a:p>
            <a:pPr lvl="1"/>
            <a:r>
              <a:rPr lang="en-GB" dirty="0" smtClean="0"/>
              <a:t>DF = </a:t>
            </a:r>
            <a:r>
              <a:rPr lang="en-GB" dirty="0" err="1" smtClean="0"/>
              <a:t>df</a:t>
            </a:r>
            <a:r>
              <a:rPr lang="en-GB" dirty="0" smtClean="0"/>
              <a:t> reduced model – </a:t>
            </a:r>
            <a:r>
              <a:rPr lang="en-GB" dirty="0" err="1" smtClean="0"/>
              <a:t>df</a:t>
            </a:r>
            <a:r>
              <a:rPr lang="en-GB" dirty="0" smtClean="0"/>
              <a:t> full model</a:t>
            </a:r>
          </a:p>
          <a:p>
            <a:endParaRPr lang="en-GB" dirty="0"/>
          </a:p>
          <a:p>
            <a:r>
              <a:rPr lang="en-GB" dirty="0" smtClean="0"/>
              <a:t>Degrees of Freedom (DF) relate to the number of free parameters in the model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478635"/>
            <a:ext cx="2347686" cy="23476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52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Example 2: Gender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742559"/>
            <a:ext cx="291611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Multiple groups</a:t>
            </a:r>
          </a:p>
          <a:p>
            <a:r>
              <a:rPr lang="en-GB" dirty="0" smtClean="0"/>
              <a:t>Males:</a:t>
            </a:r>
          </a:p>
          <a:p>
            <a:r>
              <a:rPr lang="en-GB" dirty="0"/>
              <a:t>Y </a:t>
            </a:r>
            <a:r>
              <a:rPr lang="en-GB" dirty="0" smtClean="0"/>
              <a:t>= Delinquency 15 </a:t>
            </a:r>
            <a:r>
              <a:rPr lang="en-GB" dirty="0" err="1" smtClean="0"/>
              <a:t>yrs</a:t>
            </a:r>
            <a:endParaRPr lang="en-GB" dirty="0"/>
          </a:p>
          <a:p>
            <a:r>
              <a:rPr lang="en-GB" dirty="0"/>
              <a:t>X = Victimization 13 </a:t>
            </a:r>
            <a:r>
              <a:rPr lang="en-GB" dirty="0" err="1" smtClean="0"/>
              <a:t>yrs</a:t>
            </a:r>
            <a:endParaRPr lang="en-GB" dirty="0" smtClean="0"/>
          </a:p>
          <a:p>
            <a:r>
              <a:rPr lang="en-GB" dirty="0" smtClean="0"/>
              <a:t> </a:t>
            </a:r>
            <a:endParaRPr lang="en-US" dirty="0"/>
          </a:p>
          <a:p>
            <a:r>
              <a:rPr lang="en-GB" dirty="0" smtClean="0"/>
              <a:t>Females:</a:t>
            </a:r>
          </a:p>
          <a:p>
            <a:r>
              <a:rPr lang="en-GB" dirty="0"/>
              <a:t>Y = Delinquency </a:t>
            </a:r>
            <a:r>
              <a:rPr lang="en-GB" dirty="0" smtClean="0"/>
              <a:t>15 </a:t>
            </a:r>
            <a:r>
              <a:rPr lang="en-GB" dirty="0" err="1" smtClean="0"/>
              <a:t>yrs</a:t>
            </a:r>
            <a:endParaRPr lang="en-GB" dirty="0"/>
          </a:p>
          <a:p>
            <a:r>
              <a:rPr lang="en-GB" dirty="0"/>
              <a:t>X = Victimization 13 </a:t>
            </a:r>
            <a:r>
              <a:rPr lang="en-GB" dirty="0" err="1" smtClean="0"/>
              <a:t>yrs</a:t>
            </a:r>
            <a:r>
              <a:rPr lang="en-GB" dirty="0" smtClean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985655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Question</a:t>
            </a:r>
            <a:r>
              <a:rPr lang="en-GB" dirty="0" smtClean="0"/>
              <a:t>: </a:t>
            </a:r>
            <a:r>
              <a:rPr lang="en-GB" dirty="0"/>
              <a:t>Is the effect of victimization on delinquency the same in boys and girls?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651956" y="1810568"/>
            <a:ext cx="5201408" cy="524452"/>
            <a:chOff x="4238172" y="1992060"/>
            <a:chExt cx="3552110" cy="221500"/>
          </a:xfrm>
        </p:grpSpPr>
        <p:sp>
          <p:nvSpPr>
            <p:cNvPr id="9" name="TextBox 8"/>
            <p:cNvSpPr txBox="1"/>
            <p:nvPr/>
          </p:nvSpPr>
          <p:spPr>
            <a:xfrm>
              <a:off x="6417482" y="1992580"/>
              <a:ext cx="1047845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Del 15</a:t>
              </a:r>
              <a:endParaRPr lang="en-GB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38172" y="1992060"/>
              <a:ext cx="1255486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Victim 13</a:t>
              </a:r>
              <a:endParaRPr lang="en-GB" sz="2800" dirty="0"/>
            </a:p>
          </p:txBody>
        </p:sp>
        <p:cxnSp>
          <p:nvCxnSpPr>
            <p:cNvPr id="11" name="Straight Arrow Connector 10"/>
            <p:cNvCxnSpPr>
              <a:stCxn id="10" idx="3"/>
              <a:endCxn id="9" idx="1"/>
            </p:cNvCxnSpPr>
            <p:nvPr/>
          </p:nvCxnSpPr>
          <p:spPr>
            <a:xfrm>
              <a:off x="5493658" y="2102550"/>
              <a:ext cx="923824" cy="52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7465329" y="2094326"/>
              <a:ext cx="324953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74" y="2446790"/>
            <a:ext cx="1638309" cy="118299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887" y="2446790"/>
            <a:ext cx="1620995" cy="1077061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651956" y="4140007"/>
            <a:ext cx="5201407" cy="524452"/>
            <a:chOff x="4238172" y="1992060"/>
            <a:chExt cx="3552109" cy="221500"/>
          </a:xfrm>
        </p:grpSpPr>
        <p:sp>
          <p:nvSpPr>
            <p:cNvPr id="17" name="TextBox 16"/>
            <p:cNvSpPr txBox="1"/>
            <p:nvPr/>
          </p:nvSpPr>
          <p:spPr>
            <a:xfrm>
              <a:off x="6417482" y="1992580"/>
              <a:ext cx="1047846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Del 15</a:t>
              </a:r>
              <a:endParaRPr lang="en-GB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38172" y="1992060"/>
              <a:ext cx="1255486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Victim 13</a:t>
              </a:r>
              <a:endParaRPr lang="en-GB" sz="2800" dirty="0"/>
            </a:p>
          </p:txBody>
        </p:sp>
        <p:cxnSp>
          <p:nvCxnSpPr>
            <p:cNvPr id="20" name="Straight Arrow Connector 19"/>
            <p:cNvCxnSpPr>
              <a:stCxn id="18" idx="3"/>
              <a:endCxn id="17" idx="1"/>
            </p:cNvCxnSpPr>
            <p:nvPr/>
          </p:nvCxnSpPr>
          <p:spPr>
            <a:xfrm>
              <a:off x="5493658" y="2102550"/>
              <a:ext cx="923824" cy="52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7465328" y="2094326"/>
              <a:ext cx="324953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702" y="4742965"/>
            <a:ext cx="2916300" cy="106557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732" y="4754585"/>
            <a:ext cx="1446428" cy="1205357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651956" y="1373227"/>
            <a:ext cx="159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Females:</a:t>
            </a:r>
            <a:endParaRPr lang="en-GB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702532" y="3701201"/>
            <a:ext cx="159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M</a:t>
            </a:r>
            <a:r>
              <a:rPr lang="en-GB" b="1" dirty="0" smtClean="0"/>
              <a:t>ales: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183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Example 2: </a:t>
            </a:r>
            <a:r>
              <a:rPr lang="en-GB" sz="4000" dirty="0" err="1" smtClean="0"/>
              <a:t>Mplus</a:t>
            </a:r>
            <a:r>
              <a:rPr lang="en-GB" sz="4000" dirty="0" smtClean="0"/>
              <a:t> input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251365" y="985655"/>
            <a:ext cx="88142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Question</a:t>
            </a:r>
            <a:r>
              <a:rPr lang="en-GB" dirty="0" smtClean="0"/>
              <a:t>: </a:t>
            </a:r>
            <a:r>
              <a:rPr lang="en-GB" dirty="0"/>
              <a:t>Is </a:t>
            </a:r>
            <a:r>
              <a:rPr lang="en-GB" dirty="0" smtClean="0"/>
              <a:t>effect </a:t>
            </a:r>
            <a:r>
              <a:rPr lang="en-GB" dirty="0"/>
              <a:t>of victimization on delinquency the same in boys &amp;</a:t>
            </a:r>
            <a:r>
              <a:rPr lang="en-GB" dirty="0" smtClean="0"/>
              <a:t> </a:t>
            </a:r>
            <a:r>
              <a:rPr lang="en-GB" dirty="0"/>
              <a:t>girls?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72" y="1354987"/>
            <a:ext cx="5794926" cy="347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29594" y="2390049"/>
            <a:ext cx="3870204" cy="20498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29594" y="2971380"/>
            <a:ext cx="1809176" cy="1537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562738" y="3875987"/>
            <a:ext cx="2587936" cy="19082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Model:</a:t>
            </a:r>
          </a:p>
          <a:p>
            <a:r>
              <a:rPr lang="en-GB" b="1" dirty="0" smtClean="0"/>
              <a:t>Del15 on </a:t>
            </a:r>
            <a:r>
              <a:rPr lang="en-GB" b="1" dirty="0"/>
              <a:t>vbull13</a:t>
            </a:r>
            <a:r>
              <a:rPr lang="en-GB" b="1" dirty="0" smtClean="0"/>
              <a:t>;</a:t>
            </a:r>
          </a:p>
          <a:p>
            <a:endParaRPr lang="en-GB" sz="800" b="1" dirty="0" smtClean="0"/>
          </a:p>
          <a:p>
            <a:r>
              <a:rPr lang="en-GB" b="1" dirty="0" smtClean="0"/>
              <a:t>Male:</a:t>
            </a:r>
            <a:endParaRPr lang="en-GB" b="1" dirty="0"/>
          </a:p>
          <a:p>
            <a:r>
              <a:rPr lang="en-GB" b="1" dirty="0" smtClean="0"/>
              <a:t>Del15 </a:t>
            </a:r>
            <a:r>
              <a:rPr lang="en-GB" b="1" dirty="0"/>
              <a:t>on vbull13</a:t>
            </a:r>
            <a:r>
              <a:rPr lang="en-GB" b="1" dirty="0" smtClean="0"/>
              <a:t>;</a:t>
            </a:r>
          </a:p>
          <a:p>
            <a:r>
              <a:rPr lang="en-GB" b="1" dirty="0" smtClean="0"/>
              <a:t>Female:</a:t>
            </a:r>
            <a:endParaRPr lang="en-GB" b="1" dirty="0"/>
          </a:p>
          <a:p>
            <a:r>
              <a:rPr lang="en-GB" b="1" dirty="0"/>
              <a:t>Del15 on vbull13</a:t>
            </a:r>
            <a:r>
              <a:rPr lang="en-GB" b="1" dirty="0" smtClean="0"/>
              <a:t>;</a:t>
            </a:r>
            <a:endParaRPr lang="en-US" dirty="0"/>
          </a:p>
        </p:txBody>
      </p:sp>
      <p:cxnSp>
        <p:nvCxnSpPr>
          <p:cNvPr id="12" name="Straight Connector 11"/>
          <p:cNvCxnSpPr>
            <a:stCxn id="9" idx="5"/>
            <a:endCxn id="11" idx="1"/>
          </p:cNvCxnSpPr>
          <p:nvPr/>
        </p:nvCxnSpPr>
        <p:spPr>
          <a:xfrm>
            <a:off x="1773822" y="4283923"/>
            <a:ext cx="788916" cy="5461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7"/>
            <a:endCxn id="11" idx="0"/>
          </p:cNvCxnSpPr>
          <p:nvPr/>
        </p:nvCxnSpPr>
        <p:spPr>
          <a:xfrm>
            <a:off x="1773822" y="3196577"/>
            <a:ext cx="2082884" cy="679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616603" y="2905780"/>
            <a:ext cx="2587936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Grouping are gender</a:t>
            </a:r>
            <a:endParaRPr lang="en-GB" dirty="0"/>
          </a:p>
          <a:p>
            <a:r>
              <a:rPr lang="en-GB" b="1" dirty="0" smtClean="0"/>
              <a:t>(1 = male, </a:t>
            </a:r>
          </a:p>
          <a:p>
            <a:r>
              <a:rPr lang="en-GB" b="1" dirty="0" smtClean="0"/>
              <a:t>2 = female)</a:t>
            </a:r>
          </a:p>
        </p:txBody>
      </p:sp>
      <p:cxnSp>
        <p:nvCxnSpPr>
          <p:cNvPr id="45" name="Straight Connector 44"/>
          <p:cNvCxnSpPr>
            <a:stCxn id="3" idx="4"/>
          </p:cNvCxnSpPr>
          <p:nvPr/>
        </p:nvCxnSpPr>
        <p:spPr>
          <a:xfrm>
            <a:off x="2164696" y="2595030"/>
            <a:ext cx="1451907" cy="95708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" idx="6"/>
          </p:cNvCxnSpPr>
          <p:nvPr/>
        </p:nvCxnSpPr>
        <p:spPr>
          <a:xfrm>
            <a:off x="4099798" y="2492540"/>
            <a:ext cx="2082884" cy="41324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388021" y="4033584"/>
            <a:ext cx="3745093" cy="2567377"/>
            <a:chOff x="5388021" y="4033584"/>
            <a:chExt cx="3745093" cy="2567377"/>
          </a:xfrm>
        </p:grpSpPr>
        <p:grpSp>
          <p:nvGrpSpPr>
            <p:cNvPr id="1043" name="Group 1042"/>
            <p:cNvGrpSpPr/>
            <p:nvPr/>
          </p:nvGrpSpPr>
          <p:grpSpPr>
            <a:xfrm>
              <a:off x="5388021" y="4557009"/>
              <a:ext cx="3745093" cy="2043952"/>
              <a:chOff x="5500507" y="3429000"/>
              <a:chExt cx="3745093" cy="2043952"/>
            </a:xfrm>
          </p:grpSpPr>
          <p:pic>
            <p:nvPicPr>
              <p:cNvPr id="52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00507" y="3875987"/>
                <a:ext cx="3745093" cy="1113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2" name="TextBox 1041"/>
              <p:cNvSpPr txBox="1"/>
              <p:nvPr/>
            </p:nvSpPr>
            <p:spPr>
              <a:xfrm>
                <a:off x="5759953" y="3429000"/>
                <a:ext cx="30611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Check chi </a:t>
                </a:r>
                <a:r>
                  <a:rPr lang="en-GB" dirty="0" err="1" smtClean="0"/>
                  <a:t>sq</a:t>
                </a:r>
                <a:r>
                  <a:rPr lang="en-GB" dirty="0" smtClean="0"/>
                  <a:t> model fit: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759953" y="5103620"/>
                <a:ext cx="34181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Saturated model (i.e. 0 </a:t>
                </a:r>
                <a:r>
                  <a:rPr lang="en-GB" dirty="0" err="1" smtClean="0"/>
                  <a:t>dfs</a:t>
                </a:r>
                <a:r>
                  <a:rPr lang="en-GB" dirty="0" smtClean="0"/>
                  <a:t>)</a:t>
                </a: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6019800" y="4033584"/>
              <a:ext cx="206102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Full model (M1)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747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Example 2: Check fit statistics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013198" y="1734561"/>
            <a:ext cx="5130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Constrain relationship to be equal in males and females using syntax : (1)</a:t>
            </a:r>
          </a:p>
          <a:p>
            <a:r>
              <a:rPr lang="en-GB" dirty="0" smtClean="0"/>
              <a:t>You can put anything in the brackets as long as it’s the same for both groups…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0193"/>
            <a:ext cx="263434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416" y="3560020"/>
            <a:ext cx="5130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Check Chi Squared fit statistics:</a:t>
            </a:r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8" y="4114800"/>
            <a:ext cx="5771102" cy="168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86218" y="1196977"/>
            <a:ext cx="34144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Constrained model</a:t>
            </a:r>
            <a:endParaRPr lang="en-GB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218" y="2907223"/>
            <a:ext cx="3116913" cy="16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13198" y="972561"/>
            <a:ext cx="4978402" cy="36372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0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Example 2: Comparing model fit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107106"/>
            <a:ext cx="5130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Check Chi Squared fit statistics:</a:t>
            </a:r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66" y="1759187"/>
            <a:ext cx="4039120" cy="1180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964" y="1759187"/>
            <a:ext cx="3991836" cy="118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8860" y="3105834"/>
            <a:ext cx="2673741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4.134 - 0 = 4.134</a:t>
            </a:r>
          </a:p>
          <a:p>
            <a:r>
              <a:rPr lang="en-GB" dirty="0" smtClean="0"/>
              <a:t>Check against chi square distribution</a:t>
            </a:r>
            <a:endParaRPr lang="en-GB" dirty="0"/>
          </a:p>
        </p:txBody>
      </p:sp>
      <p:pic>
        <p:nvPicPr>
          <p:cNvPr id="4098" name="Picture 2" descr="https://encrypted-tbn0.gstatic.com/images?q=tbn:ANd9GcSKOPWvf8V-TkbxiL4VKwnnu9lGjneeWq_nekqPZYH00TcXVfV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767" y="3258679"/>
            <a:ext cx="5191033" cy="23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5457371" y="3904343"/>
            <a:ext cx="633912" cy="23222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303486" y="2104571"/>
            <a:ext cx="391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-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32931" y="4267200"/>
            <a:ext cx="2673741" cy="147732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4.134 &gt; 3.841</a:t>
            </a:r>
          </a:p>
          <a:p>
            <a:r>
              <a:rPr lang="en-GB" dirty="0" smtClean="0"/>
              <a:t>So…</a:t>
            </a:r>
          </a:p>
          <a:p>
            <a:r>
              <a:rPr lang="en-GB" dirty="0" smtClean="0"/>
              <a:t>Model 2 is a significantly worse fit than model 1.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49635" y="1107106"/>
            <a:ext cx="143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M2-M1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1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Practical 2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229595" y="985655"/>
            <a:ext cx="8656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Question</a:t>
            </a:r>
            <a:r>
              <a:rPr lang="en-GB" dirty="0" smtClean="0"/>
              <a:t>: </a:t>
            </a:r>
            <a:r>
              <a:rPr lang="en-GB" dirty="0"/>
              <a:t>Is </a:t>
            </a:r>
            <a:r>
              <a:rPr lang="en-GB" dirty="0" smtClean="0"/>
              <a:t>effect </a:t>
            </a:r>
            <a:r>
              <a:rPr lang="en-GB" dirty="0"/>
              <a:t>of victimization on delinquency the same in boys </a:t>
            </a:r>
            <a:r>
              <a:rPr lang="en-GB" dirty="0" smtClean="0"/>
              <a:t>&amp; </a:t>
            </a:r>
            <a:r>
              <a:rPr lang="en-GB" dirty="0"/>
              <a:t>girls?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94" y="1354987"/>
            <a:ext cx="5794926" cy="347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0716" y="2390049"/>
            <a:ext cx="3870204" cy="20498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0716" y="2971380"/>
            <a:ext cx="1809176" cy="1537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353860" y="3875987"/>
            <a:ext cx="2587936" cy="19082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Model:</a:t>
            </a:r>
          </a:p>
          <a:p>
            <a:r>
              <a:rPr lang="en-GB" b="1" dirty="0" smtClean="0"/>
              <a:t>Del15 on </a:t>
            </a:r>
            <a:r>
              <a:rPr lang="en-GB" b="1" dirty="0"/>
              <a:t>vbull13</a:t>
            </a:r>
            <a:r>
              <a:rPr lang="en-GB" b="1" dirty="0" smtClean="0"/>
              <a:t>;</a:t>
            </a:r>
          </a:p>
          <a:p>
            <a:endParaRPr lang="en-GB" sz="800" b="1" dirty="0" smtClean="0"/>
          </a:p>
          <a:p>
            <a:r>
              <a:rPr lang="en-GB" b="1" dirty="0" smtClean="0"/>
              <a:t>Male:</a:t>
            </a:r>
            <a:endParaRPr lang="en-GB" b="1" dirty="0"/>
          </a:p>
          <a:p>
            <a:r>
              <a:rPr lang="en-GB" b="1" dirty="0" smtClean="0"/>
              <a:t>Del15 </a:t>
            </a:r>
            <a:r>
              <a:rPr lang="en-GB" b="1" dirty="0"/>
              <a:t>on vbull13</a:t>
            </a:r>
            <a:r>
              <a:rPr lang="en-GB" b="1" dirty="0" smtClean="0"/>
              <a:t>;</a:t>
            </a:r>
          </a:p>
          <a:p>
            <a:r>
              <a:rPr lang="en-GB" b="1" dirty="0" smtClean="0"/>
              <a:t>Female:</a:t>
            </a:r>
            <a:endParaRPr lang="en-GB" b="1" dirty="0"/>
          </a:p>
          <a:p>
            <a:r>
              <a:rPr lang="en-GB" b="1" dirty="0"/>
              <a:t>Del15 on vbull13</a:t>
            </a:r>
            <a:r>
              <a:rPr lang="en-GB" b="1" dirty="0" smtClean="0"/>
              <a:t>;</a:t>
            </a:r>
            <a:endParaRPr lang="en-US" dirty="0"/>
          </a:p>
        </p:txBody>
      </p:sp>
      <p:cxnSp>
        <p:nvCxnSpPr>
          <p:cNvPr id="12" name="Straight Connector 11"/>
          <p:cNvCxnSpPr>
            <a:stCxn id="9" idx="5"/>
            <a:endCxn id="11" idx="1"/>
          </p:cNvCxnSpPr>
          <p:nvPr/>
        </p:nvCxnSpPr>
        <p:spPr>
          <a:xfrm>
            <a:off x="1564944" y="4283923"/>
            <a:ext cx="788916" cy="5461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7"/>
            <a:endCxn id="11" idx="0"/>
          </p:cNvCxnSpPr>
          <p:nvPr/>
        </p:nvCxnSpPr>
        <p:spPr>
          <a:xfrm>
            <a:off x="1564944" y="3196577"/>
            <a:ext cx="2082884" cy="679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07725" y="2905780"/>
            <a:ext cx="2587936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Grouping are gender</a:t>
            </a:r>
            <a:endParaRPr lang="en-GB" dirty="0"/>
          </a:p>
          <a:p>
            <a:r>
              <a:rPr lang="en-GB" b="1" dirty="0" smtClean="0"/>
              <a:t>(1 = male, </a:t>
            </a:r>
          </a:p>
          <a:p>
            <a:r>
              <a:rPr lang="en-GB" b="1" dirty="0" smtClean="0"/>
              <a:t>2 = female)</a:t>
            </a:r>
          </a:p>
        </p:txBody>
      </p:sp>
      <p:cxnSp>
        <p:nvCxnSpPr>
          <p:cNvPr id="45" name="Straight Connector 44"/>
          <p:cNvCxnSpPr>
            <a:stCxn id="3" idx="4"/>
          </p:cNvCxnSpPr>
          <p:nvPr/>
        </p:nvCxnSpPr>
        <p:spPr>
          <a:xfrm>
            <a:off x="1955818" y="2595030"/>
            <a:ext cx="1451907" cy="95708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" idx="6"/>
          </p:cNvCxnSpPr>
          <p:nvPr/>
        </p:nvCxnSpPr>
        <p:spPr>
          <a:xfrm>
            <a:off x="3890920" y="2492540"/>
            <a:ext cx="2082884" cy="41324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83923"/>
            <a:ext cx="263434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130636" y="3752729"/>
            <a:ext cx="34144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Constrained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0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4000" dirty="0" smtClean="0"/>
              <a:t>Victimization &amp; Delinquency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Can </a:t>
            </a:r>
            <a:r>
              <a:rPr lang="en-GB" i="1" dirty="0" smtClean="0"/>
              <a:t>victimization</a:t>
            </a:r>
            <a:r>
              <a:rPr lang="en-GB" dirty="0" smtClean="0"/>
              <a:t> lead to </a:t>
            </a:r>
            <a:r>
              <a:rPr lang="en-GB" i="1" dirty="0" smtClean="0"/>
              <a:t>delinquency</a:t>
            </a:r>
            <a:r>
              <a:rPr lang="en-GB" dirty="0" smtClean="0"/>
              <a:t>?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9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Association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What is an association?</a:t>
            </a:r>
          </a:p>
          <a:p>
            <a:r>
              <a:rPr lang="en-GB" dirty="0" smtClean="0"/>
              <a:t>Step 1: </a:t>
            </a:r>
            <a:r>
              <a:rPr lang="en-GB" dirty="0"/>
              <a:t>scatterplot</a:t>
            </a:r>
          </a:p>
          <a:p>
            <a:pPr lvl="1"/>
            <a:r>
              <a:rPr lang="en-GB" dirty="0"/>
              <a:t>Is there a relationship between the variables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Positive/negative relationship?</a:t>
            </a:r>
            <a:endParaRPr lang="en-GB" dirty="0"/>
          </a:p>
          <a:p>
            <a:pPr lvl="1"/>
            <a:r>
              <a:rPr lang="en-GB" dirty="0" smtClean="0"/>
              <a:t>Are </a:t>
            </a:r>
            <a:r>
              <a:rPr lang="en-GB" dirty="0"/>
              <a:t>there any outliers</a:t>
            </a:r>
            <a:r>
              <a:rPr lang="en-GB" dirty="0" smtClean="0"/>
              <a:t>?</a:t>
            </a:r>
          </a:p>
          <a:p>
            <a:pPr lvl="1"/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6474691" y="3358361"/>
            <a:ext cx="2514600" cy="1981200"/>
            <a:chOff x="1752600" y="3581400"/>
            <a:chExt cx="2514600" cy="19812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Connector 9"/>
            <p:cNvSpPr/>
            <p:nvPr/>
          </p:nvSpPr>
          <p:spPr>
            <a:xfrm>
              <a:off x="3429000" y="4724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895600" y="4648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2516909" y="4871239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3048000" y="3611882"/>
              <a:ext cx="76200" cy="7048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2819400" y="4267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3048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28956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29718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2819400" y="4953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Flowchart: Connector 37"/>
          <p:cNvSpPr/>
          <p:nvPr/>
        </p:nvSpPr>
        <p:spPr>
          <a:xfrm flipH="1">
            <a:off x="8303491" y="32821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owchart: Connector 39"/>
          <p:cNvSpPr/>
          <p:nvPr/>
        </p:nvSpPr>
        <p:spPr>
          <a:xfrm>
            <a:off x="8227291" y="38155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Connector 40"/>
          <p:cNvSpPr/>
          <p:nvPr/>
        </p:nvSpPr>
        <p:spPr>
          <a:xfrm>
            <a:off x="8074891" y="40441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lowchart: Connector 41"/>
          <p:cNvSpPr/>
          <p:nvPr/>
        </p:nvSpPr>
        <p:spPr>
          <a:xfrm>
            <a:off x="7312891" y="33583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046191" y="5339561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5159558" y="412619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7008091" y="3529811"/>
            <a:ext cx="1257300" cy="12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52945" y="3774257"/>
            <a:ext cx="4558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Linear relationship: increased victimization relates to higher levels of delinquency</a:t>
            </a:r>
            <a:endParaRPr lang="en-GB" dirty="0"/>
          </a:p>
        </p:txBody>
      </p:sp>
      <p:sp>
        <p:nvSpPr>
          <p:cNvPr id="46" name="Flowchart: Connector 45"/>
          <p:cNvSpPr/>
          <p:nvPr/>
        </p:nvSpPr>
        <p:spPr>
          <a:xfrm>
            <a:off x="7770091" y="37393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lowchart: Connector 46"/>
          <p:cNvSpPr/>
          <p:nvPr/>
        </p:nvSpPr>
        <p:spPr>
          <a:xfrm>
            <a:off x="7499268" y="3891761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lowchart: Connector 47"/>
          <p:cNvSpPr/>
          <p:nvPr/>
        </p:nvSpPr>
        <p:spPr>
          <a:xfrm>
            <a:off x="7960591" y="4187446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99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Correlation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4728057"/>
          </a:xfrm>
        </p:spPr>
        <p:txBody>
          <a:bodyPr>
            <a:normAutofit/>
          </a:bodyPr>
          <a:lstStyle/>
          <a:p>
            <a:r>
              <a:rPr lang="en-GB" dirty="0" smtClean="0"/>
              <a:t>Step 2: correlation</a:t>
            </a:r>
            <a:endParaRPr lang="en-GB" dirty="0"/>
          </a:p>
          <a:p>
            <a:pPr lvl="1"/>
            <a:r>
              <a:rPr lang="en-GB" dirty="0" smtClean="0"/>
              <a:t>Correlation coefficient describes degree of relationship between two variables.</a:t>
            </a:r>
          </a:p>
          <a:p>
            <a:pPr lvl="1"/>
            <a:r>
              <a:rPr lang="en-GB" dirty="0" smtClean="0"/>
              <a:t>Standardised metric: both variables transformed to same scale.</a:t>
            </a:r>
          </a:p>
          <a:p>
            <a:pPr lvl="1"/>
            <a:r>
              <a:rPr lang="en-GB" dirty="0" smtClean="0"/>
              <a:t>R value: strength of the correlation</a:t>
            </a:r>
          </a:p>
          <a:p>
            <a:pPr lvl="1"/>
            <a:r>
              <a:rPr lang="en-GB" dirty="0" smtClean="0"/>
              <a:t>Effect sizes</a:t>
            </a:r>
          </a:p>
          <a:p>
            <a:pPr lvl="2"/>
            <a:r>
              <a:rPr lang="en-GB" dirty="0" smtClean="0"/>
              <a:t>Low ~0.3</a:t>
            </a:r>
          </a:p>
          <a:p>
            <a:pPr lvl="2"/>
            <a:r>
              <a:rPr lang="en-GB" dirty="0" smtClean="0"/>
              <a:t>Medium ~0.5</a:t>
            </a:r>
          </a:p>
          <a:p>
            <a:pPr lvl="2"/>
            <a:r>
              <a:rPr lang="en-GB" dirty="0" smtClean="0"/>
              <a:t>High ~0.8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98062" y="3425467"/>
            <a:ext cx="2514600" cy="1981200"/>
            <a:chOff x="1752600" y="3581400"/>
            <a:chExt cx="2514600" cy="19812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1752600" y="3581400"/>
              <a:ext cx="0" cy="1981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Connector 9"/>
            <p:cNvSpPr/>
            <p:nvPr/>
          </p:nvSpPr>
          <p:spPr>
            <a:xfrm>
              <a:off x="3429000" y="4724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2860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5146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2667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27432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2895600" y="4648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2469738" y="4880333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3048000" y="3611882"/>
              <a:ext cx="76200" cy="70484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2819400" y="42672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30480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2895600" y="44958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2438400" y="4572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2971800" y="4419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Flowchart: Connector 36"/>
            <p:cNvSpPr/>
            <p:nvPr/>
          </p:nvSpPr>
          <p:spPr>
            <a:xfrm>
              <a:off x="2819400" y="4953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Flowchart: Connector 37"/>
          <p:cNvSpPr/>
          <p:nvPr/>
        </p:nvSpPr>
        <p:spPr>
          <a:xfrm flipH="1">
            <a:off x="8426862" y="33492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owchart: Connector 39"/>
          <p:cNvSpPr/>
          <p:nvPr/>
        </p:nvSpPr>
        <p:spPr>
          <a:xfrm>
            <a:off x="8350662" y="38826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Connector 40"/>
          <p:cNvSpPr/>
          <p:nvPr/>
        </p:nvSpPr>
        <p:spPr>
          <a:xfrm>
            <a:off x="8198262" y="41112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lowchart: Connector 41"/>
          <p:cNvSpPr/>
          <p:nvPr/>
        </p:nvSpPr>
        <p:spPr>
          <a:xfrm>
            <a:off x="7436262" y="34254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169562" y="5406667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5282929" y="4193301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7131462" y="3596917"/>
            <a:ext cx="1257300" cy="12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Flowchart: Connector 45"/>
          <p:cNvSpPr/>
          <p:nvPr/>
        </p:nvSpPr>
        <p:spPr>
          <a:xfrm>
            <a:off x="7893462" y="38064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lowchart: Connector 46"/>
          <p:cNvSpPr/>
          <p:nvPr/>
        </p:nvSpPr>
        <p:spPr>
          <a:xfrm>
            <a:off x="7622639" y="3958867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lowchart: Connector 47"/>
          <p:cNvSpPr/>
          <p:nvPr/>
        </p:nvSpPr>
        <p:spPr>
          <a:xfrm>
            <a:off x="8083962" y="4254552"/>
            <a:ext cx="76200" cy="76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36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Regression</a:t>
            </a:r>
            <a:endParaRPr lang="en-US" sz="40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457200" y="982694"/>
            <a:ext cx="8229600" cy="541810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Does one variable (i.e. victimization) predict the other variable (i.e. delinquency).</a:t>
            </a:r>
          </a:p>
          <a:p>
            <a:endParaRPr lang="en-GB" dirty="0" smtClean="0"/>
          </a:p>
          <a:p>
            <a:r>
              <a:rPr lang="en-GB" dirty="0" smtClean="0"/>
              <a:t>Gives information about how a unit change in one variable will change the other.</a:t>
            </a:r>
          </a:p>
          <a:p>
            <a:endParaRPr lang="en-GB" dirty="0" smtClean="0"/>
          </a:p>
          <a:p>
            <a:pPr marL="0" lvl="3" indent="0">
              <a:buNone/>
            </a:pPr>
            <a:r>
              <a:rPr lang="en-GB" sz="2800" dirty="0" smtClean="0"/>
              <a:t>Linear regression model</a:t>
            </a:r>
            <a:r>
              <a:rPr lang="en-GB" sz="3200" dirty="0" smtClean="0"/>
              <a:t>: </a:t>
            </a:r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</a:rPr>
              <a:t>y</a:t>
            </a:r>
            <a:r>
              <a:rPr lang="en-US" altLang="en-US" sz="32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en-US" sz="3200" b="1" dirty="0">
                <a:solidFill>
                  <a:schemeClr val="bg2">
                    <a:lumMod val="50000"/>
                  </a:schemeClr>
                </a:solidFill>
              </a:rPr>
              <a:t>= </a:t>
            </a:r>
            <a:r>
              <a:rPr lang="en-US" altLang="en-US" sz="3200" b="1" i="1" dirty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0</a:t>
            </a:r>
            <a:r>
              <a:rPr lang="en-US" altLang="en-US" sz="3200" b="1" dirty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 + </a:t>
            </a:r>
            <a:r>
              <a:rPr lang="en-US" altLang="en-US" sz="3200" b="1" i="1" dirty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</a:t>
            </a:r>
            <a:r>
              <a:rPr lang="en-US" altLang="en-US" sz="3200" b="1" dirty="0" smtClean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1</a:t>
            </a:r>
            <a:r>
              <a:rPr lang="en-US" altLang="en-US" sz="3200" b="1" i="1" dirty="0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r>
              <a:rPr lang="en-US" altLang="en-US" sz="3200" b="1" i="1" dirty="0">
                <a:solidFill>
                  <a:schemeClr val="bg2">
                    <a:lumMod val="50000"/>
                  </a:schemeClr>
                </a:solidFill>
              </a:rPr>
              <a:t>+ </a:t>
            </a:r>
            <a:r>
              <a:rPr lang="en-US" altLang="en-US" sz="3200" b="1" i="1" dirty="0" smtClean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</a:t>
            </a:r>
          </a:p>
          <a:p>
            <a:pPr marL="0" lvl="3" indent="0">
              <a:buNone/>
            </a:pPr>
            <a:r>
              <a:rPr lang="en-US" altLang="en-US" sz="3200" i="1" dirty="0" smtClean="0">
                <a:sym typeface="Symbol" pitchFamily="18" charset="2"/>
              </a:rPr>
              <a:t>   </a:t>
            </a:r>
            <a:endParaRPr lang="en-US" altLang="en-US" sz="3200" i="1" dirty="0">
              <a:sym typeface="Symbol" pitchFamily="18" charset="2"/>
            </a:endParaRPr>
          </a:p>
          <a:p>
            <a:pPr lvl="1"/>
            <a:r>
              <a:rPr lang="en-US" altLang="en-US" sz="1600" dirty="0" smtClean="0">
                <a:sym typeface="Symbol" pitchFamily="18" charset="2"/>
              </a:rPr>
              <a:t>y   </a:t>
            </a:r>
            <a:r>
              <a:rPr lang="en-US" altLang="en-US" sz="1600" dirty="0">
                <a:sym typeface="Symbol" pitchFamily="18" charset="2"/>
              </a:rPr>
              <a:t> </a:t>
            </a:r>
            <a:r>
              <a:rPr lang="en-US" altLang="en-US" sz="1600" dirty="0" smtClean="0">
                <a:sym typeface="Symbol" pitchFamily="18" charset="2"/>
              </a:rPr>
              <a:t>          dependent </a:t>
            </a:r>
            <a:r>
              <a:rPr lang="en-US" altLang="en-US" sz="1600" dirty="0">
                <a:sym typeface="Symbol" pitchFamily="18" charset="2"/>
              </a:rPr>
              <a:t>variable</a:t>
            </a:r>
          </a:p>
          <a:p>
            <a:pPr lvl="1"/>
            <a:r>
              <a:rPr lang="en-US" altLang="en-US" sz="1600" i="1" dirty="0" smtClean="0">
                <a:sym typeface="Symbol" pitchFamily="18" charset="2"/>
              </a:rPr>
              <a:t></a:t>
            </a:r>
            <a:r>
              <a:rPr lang="en-US" altLang="en-US" sz="1600" i="1" dirty="0">
                <a:sym typeface="Symbol" pitchFamily="18" charset="2"/>
              </a:rPr>
              <a:t>0	  </a:t>
            </a:r>
            <a:r>
              <a:rPr lang="en-US" altLang="en-US" sz="1600" i="1" dirty="0" smtClean="0">
                <a:sym typeface="Symbol" pitchFamily="18" charset="2"/>
              </a:rPr>
              <a:t>         </a:t>
            </a:r>
            <a:r>
              <a:rPr lang="en-US" altLang="en-US" sz="1600" dirty="0" smtClean="0"/>
              <a:t>intercept </a:t>
            </a:r>
            <a:r>
              <a:rPr lang="en-US" altLang="en-US" sz="1600" dirty="0"/>
              <a:t>or constant: the value of </a:t>
            </a:r>
            <a:r>
              <a:rPr lang="en-US" altLang="en-US" sz="1600" i="1" dirty="0"/>
              <a:t>y</a:t>
            </a:r>
            <a:r>
              <a:rPr lang="en-US" altLang="en-US" sz="1600" dirty="0"/>
              <a:t> when </a:t>
            </a:r>
            <a:r>
              <a:rPr lang="en-US" altLang="en-US" sz="1600" i="1" dirty="0"/>
              <a:t>x</a:t>
            </a:r>
            <a:r>
              <a:rPr lang="en-US" altLang="en-US" sz="1600" dirty="0"/>
              <a:t> is 0</a:t>
            </a:r>
            <a:endParaRPr lang="en-US" altLang="en-US" sz="1600" i="1" dirty="0">
              <a:sym typeface="Symbol" pitchFamily="18" charset="2"/>
            </a:endParaRPr>
          </a:p>
          <a:p>
            <a:pPr lvl="1"/>
            <a:r>
              <a:rPr lang="en-US" altLang="en-US" sz="1600" i="1" dirty="0" smtClean="0">
                <a:sym typeface="Symbol" pitchFamily="18" charset="2"/>
              </a:rPr>
              <a:t></a:t>
            </a:r>
            <a:r>
              <a:rPr lang="en-US" altLang="en-US" sz="1600" i="1" dirty="0">
                <a:sym typeface="Symbol" pitchFamily="18" charset="2"/>
              </a:rPr>
              <a:t>1</a:t>
            </a:r>
            <a:r>
              <a:rPr lang="en-US" altLang="en-US" sz="1600" dirty="0">
                <a:sym typeface="Symbol" pitchFamily="18" charset="2"/>
              </a:rPr>
              <a:t>  </a:t>
            </a:r>
            <a:r>
              <a:rPr lang="en-US" altLang="en-US" sz="1600" dirty="0" smtClean="0">
                <a:sym typeface="Symbol" pitchFamily="18" charset="2"/>
              </a:rPr>
              <a:t>          </a:t>
            </a:r>
            <a:r>
              <a:rPr lang="en-US" altLang="en-US" sz="1600" dirty="0" smtClean="0"/>
              <a:t>gradient </a:t>
            </a:r>
            <a:r>
              <a:rPr lang="en-US" altLang="en-US" sz="1600" dirty="0"/>
              <a:t>or slope: the increase in </a:t>
            </a:r>
            <a:r>
              <a:rPr lang="en-US" altLang="en-US" sz="1600" i="1" dirty="0"/>
              <a:t>y</a:t>
            </a:r>
            <a:r>
              <a:rPr lang="en-US" altLang="en-US" sz="1600" dirty="0"/>
              <a:t> when </a:t>
            </a:r>
            <a:r>
              <a:rPr lang="en-US" altLang="en-US" sz="1600" i="1" dirty="0"/>
              <a:t>x</a:t>
            </a:r>
            <a:r>
              <a:rPr lang="en-US" altLang="en-US" sz="1600" dirty="0"/>
              <a:t> increases by one unit</a:t>
            </a:r>
          </a:p>
          <a:p>
            <a:pPr lvl="1"/>
            <a:r>
              <a:rPr lang="en-US" altLang="en-US" sz="1600" i="1" dirty="0" smtClean="0">
                <a:sym typeface="Symbol" pitchFamily="18" charset="2"/>
              </a:rPr>
              <a:t></a:t>
            </a:r>
            <a:r>
              <a:rPr lang="en-US" altLang="en-US" sz="1600" dirty="0" smtClean="0">
                <a:sym typeface="Symbol" pitchFamily="18" charset="2"/>
              </a:rPr>
              <a:t> 	           is </a:t>
            </a:r>
            <a:r>
              <a:rPr lang="en-US" altLang="en-US" sz="1600" dirty="0">
                <a:sym typeface="Symbol" pitchFamily="18" charset="2"/>
              </a:rPr>
              <a:t>the </a:t>
            </a:r>
            <a:r>
              <a:rPr lang="en-US" altLang="en-US" sz="1600" dirty="0" smtClean="0">
                <a:sym typeface="Symbol" pitchFamily="18" charset="2"/>
              </a:rPr>
              <a:t>error</a:t>
            </a:r>
            <a:endParaRPr lang="en-US" altLang="en-US" sz="1600" dirty="0">
              <a:sym typeface="Symbol" pitchFamily="18" charset="2"/>
            </a:endParaRPr>
          </a:p>
          <a:p>
            <a:pPr lvl="1"/>
            <a:r>
              <a:rPr lang="en-US" altLang="en-US" sz="1600" i="1" dirty="0" smtClean="0">
                <a:sym typeface="Symbol" pitchFamily="18" charset="2"/>
              </a:rPr>
              <a:t></a:t>
            </a:r>
            <a:r>
              <a:rPr lang="en-US" altLang="en-US" sz="1600" i="1" dirty="0">
                <a:sym typeface="Symbol" pitchFamily="18" charset="2"/>
              </a:rPr>
              <a:t>0 + </a:t>
            </a:r>
            <a:r>
              <a:rPr lang="en-US" altLang="en-US" sz="1600" i="1" dirty="0" smtClean="0">
                <a:sym typeface="Symbol" pitchFamily="18" charset="2"/>
              </a:rPr>
              <a:t>1</a:t>
            </a:r>
            <a:r>
              <a:rPr lang="en-US" altLang="en-US" sz="1600" i="1" dirty="0" smtClean="0"/>
              <a:t>x  </a:t>
            </a:r>
            <a:r>
              <a:rPr lang="en-US" altLang="en-US" sz="1600" dirty="0" smtClean="0"/>
              <a:t>is </a:t>
            </a:r>
            <a:r>
              <a:rPr lang="en-US" altLang="en-US" sz="1600" dirty="0"/>
              <a:t>the equation for the predicted values of  </a:t>
            </a:r>
            <a:r>
              <a:rPr lang="en-US" altLang="en-US" sz="1600" i="1" dirty="0"/>
              <a:t>y</a:t>
            </a:r>
            <a:r>
              <a:rPr lang="en-US" altLang="en-US" sz="1600" dirty="0"/>
              <a:t> which lie </a:t>
            </a:r>
            <a:r>
              <a:rPr lang="en-US" altLang="en-US" sz="1600" dirty="0" smtClean="0"/>
              <a:t>on </a:t>
            </a:r>
            <a:r>
              <a:rPr lang="en-US" altLang="en-US" sz="1600" dirty="0"/>
              <a:t>a </a:t>
            </a:r>
            <a:r>
              <a:rPr lang="en-US" altLang="en-US" sz="1600" dirty="0" smtClean="0"/>
              <a:t>	           straight </a:t>
            </a:r>
            <a:r>
              <a:rPr lang="en-US" altLang="en-US" sz="1600" dirty="0"/>
              <a:t>line and </a:t>
            </a:r>
            <a:r>
              <a:rPr lang="en-US" altLang="en-US" sz="1600" i="1" dirty="0">
                <a:sym typeface="Symbol" pitchFamily="18" charset="2"/>
              </a:rPr>
              <a:t></a:t>
            </a:r>
            <a:r>
              <a:rPr lang="en-US" altLang="en-US" sz="1600" dirty="0">
                <a:sym typeface="Symbol" pitchFamily="18" charset="2"/>
              </a:rPr>
              <a:t> </a:t>
            </a:r>
            <a:r>
              <a:rPr lang="en-US" altLang="en-US" sz="1600" dirty="0" smtClean="0">
                <a:sym typeface="Symbol" pitchFamily="18" charset="2"/>
              </a:rPr>
              <a:t>is the </a:t>
            </a:r>
            <a:r>
              <a:rPr lang="en-US" altLang="en-US" sz="1600" dirty="0">
                <a:sym typeface="Symbol" pitchFamily="18" charset="2"/>
              </a:rPr>
              <a:t>difference between the </a:t>
            </a:r>
            <a:r>
              <a:rPr lang="en-US" altLang="en-US" sz="1600" dirty="0" smtClean="0">
                <a:sym typeface="Symbol" pitchFamily="18" charset="2"/>
              </a:rPr>
              <a:t> observed </a:t>
            </a:r>
            <a:r>
              <a:rPr lang="en-US" altLang="en-US" sz="1600" dirty="0">
                <a:sym typeface="Symbol" pitchFamily="18" charset="2"/>
              </a:rPr>
              <a:t>and </a:t>
            </a:r>
            <a:r>
              <a:rPr lang="en-US" altLang="en-US" sz="1600" dirty="0" smtClean="0">
                <a:sym typeface="Symbol" pitchFamily="18" charset="2"/>
              </a:rPr>
              <a:t>	           predicted </a:t>
            </a:r>
            <a:r>
              <a:rPr lang="en-US" altLang="en-US" sz="1600" dirty="0">
                <a:sym typeface="Symbol" pitchFamily="18" charset="2"/>
              </a:rPr>
              <a:t>values of </a:t>
            </a:r>
            <a:r>
              <a:rPr lang="en-US" altLang="en-US" sz="1600" i="1" dirty="0">
                <a:sym typeface="Symbol" pitchFamily="18" charset="2"/>
              </a:rPr>
              <a:t>y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76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3200" dirty="0" smtClean="0"/>
              <a:t>Ordinary Least Squares Regression</a:t>
            </a:r>
            <a:endParaRPr lang="en-US" sz="3200" dirty="0"/>
          </a:p>
        </p:txBody>
      </p:sp>
      <p:sp>
        <p:nvSpPr>
          <p:cNvPr id="14" name="Vertical Text Placeholder 13"/>
          <p:cNvSpPr>
            <a:spLocks noGrp="1"/>
          </p:cNvSpPr>
          <p:nvPr>
            <p:ph idx="1"/>
          </p:nvPr>
        </p:nvSpPr>
        <p:spPr>
          <a:xfrm>
            <a:off x="-733783" y="993460"/>
            <a:ext cx="8229600" cy="472805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929505" y="993460"/>
            <a:ext cx="4891690" cy="4223473"/>
            <a:chOff x="1752600" y="3421428"/>
            <a:chExt cx="2514600" cy="2141172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421428"/>
              <a:ext cx="0" cy="21411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52600" y="5562600"/>
              <a:ext cx="251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lowchart: Connector 8"/>
            <p:cNvSpPr/>
            <p:nvPr/>
          </p:nvSpPr>
          <p:spPr>
            <a:xfrm>
              <a:off x="3817798" y="39243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2286000" y="4789386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3225239" y="3861254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119048" y="4114908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3048000" y="48006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lowchart: Connector 24"/>
            <p:cNvSpPr/>
            <p:nvPr/>
          </p:nvSpPr>
          <p:spPr>
            <a:xfrm flipH="1">
              <a:off x="2438400" y="41910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3429000" y="4443091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2590800" y="4343400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3296394" y="3674656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2225086" y="5053307"/>
              <a:ext cx="76200" cy="762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7" name="Flowchart: Connector 36"/>
          <p:cNvSpPr/>
          <p:nvPr/>
        </p:nvSpPr>
        <p:spPr>
          <a:xfrm flipH="1">
            <a:off x="2773826" y="2135682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lowchart: Connector 38"/>
          <p:cNvSpPr/>
          <p:nvPr/>
        </p:nvSpPr>
        <p:spPr>
          <a:xfrm>
            <a:off x="2625593" y="3291436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lowchart: Connector 39"/>
          <p:cNvSpPr/>
          <p:nvPr/>
        </p:nvSpPr>
        <p:spPr>
          <a:xfrm>
            <a:off x="2529705" y="3847427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lowchart: Connector 40"/>
          <p:cNvSpPr/>
          <p:nvPr/>
        </p:nvSpPr>
        <p:spPr>
          <a:xfrm>
            <a:off x="1767705" y="3161627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2847943" y="5352185"/>
            <a:ext cx="274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Victimization (X)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638833" y="2104169"/>
            <a:ext cx="2421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Delinquency (Y)</a:t>
            </a:r>
            <a:endParaRPr lang="en-GB" dirty="0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925788" y="1432140"/>
            <a:ext cx="4138065" cy="3153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Line 18"/>
          <p:cNvSpPr>
            <a:spLocks noChangeShapeType="1"/>
          </p:cNvSpPr>
          <p:nvPr/>
        </p:nvSpPr>
        <p:spPr bwMode="auto">
          <a:xfrm flipV="1">
            <a:off x="2708301" y="3274634"/>
            <a:ext cx="1254733" cy="0"/>
          </a:xfrm>
          <a:prstGeom prst="line">
            <a:avLst/>
          </a:prstGeom>
          <a:noFill/>
          <a:ln w="31750">
            <a:solidFill>
              <a:srgbClr val="003366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flipH="1" flipV="1">
            <a:off x="3940950" y="2327486"/>
            <a:ext cx="1535" cy="969137"/>
          </a:xfrm>
          <a:prstGeom prst="line">
            <a:avLst/>
          </a:prstGeom>
          <a:noFill/>
          <a:ln w="31750">
            <a:solidFill>
              <a:srgbClr val="003366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910543" y="262738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>
                <a:sym typeface="Symbol" pitchFamily="18" charset="2"/>
              </a:rPr>
              <a:t></a:t>
            </a:r>
            <a:r>
              <a:rPr lang="en-US" altLang="en-US" dirty="0">
                <a:sym typeface="Symbol" pitchFamily="18" charset="2"/>
              </a:rPr>
              <a:t>1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3147781" y="323677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ym typeface="Symbol" pitchFamily="18" charset="2"/>
              </a:rPr>
              <a:t>1</a:t>
            </a:r>
            <a:endParaRPr lang="en-GB" dirty="0"/>
          </a:p>
        </p:txBody>
      </p:sp>
      <p:sp>
        <p:nvSpPr>
          <p:cNvPr id="51" name="Line 19"/>
          <p:cNvSpPr>
            <a:spLocks noChangeShapeType="1"/>
          </p:cNvSpPr>
          <p:nvPr/>
        </p:nvSpPr>
        <p:spPr bwMode="auto">
          <a:xfrm flipH="1" flipV="1">
            <a:off x="5021082" y="1432140"/>
            <a:ext cx="0" cy="553238"/>
          </a:xfrm>
          <a:prstGeom prst="line">
            <a:avLst/>
          </a:prstGeom>
          <a:noFill/>
          <a:ln w="19050">
            <a:solidFill>
              <a:srgbClr val="003366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Flowchart: Connector 51"/>
          <p:cNvSpPr/>
          <p:nvPr/>
        </p:nvSpPr>
        <p:spPr>
          <a:xfrm>
            <a:off x="4364831" y="2078296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4"/>
          <p:cNvSpPr txBox="1">
            <a:spLocks noChangeArrowheads="1"/>
          </p:cNvSpPr>
          <p:nvPr/>
        </p:nvSpPr>
        <p:spPr bwMode="auto">
          <a:xfrm>
            <a:off x="5963792" y="1568106"/>
            <a:ext cx="2303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dirty="0"/>
              <a:t>Error </a:t>
            </a:r>
            <a:r>
              <a:rPr lang="el-GR" altLang="en-US" dirty="0"/>
              <a:t>ε</a:t>
            </a:r>
            <a:r>
              <a:rPr lang="en-GB" altLang="en-US" dirty="0"/>
              <a:t>= y</a:t>
            </a:r>
            <a:r>
              <a:rPr lang="en-GB" altLang="en-US" baseline="-25000" dirty="0"/>
              <a:t>obs</a:t>
            </a:r>
            <a:r>
              <a:rPr lang="en-GB" altLang="en-US" dirty="0"/>
              <a:t> – </a:t>
            </a:r>
            <a:r>
              <a:rPr lang="en-GB" altLang="en-US" dirty="0" err="1"/>
              <a:t>y</a:t>
            </a:r>
            <a:r>
              <a:rPr lang="en-GB" altLang="en-US" baseline="-25000" dirty="0" err="1"/>
              <a:t>model</a:t>
            </a:r>
            <a:endParaRPr lang="en-GB" alt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121104" y="1741829"/>
            <a:ext cx="8426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9" idx="3"/>
          </p:cNvCxnSpPr>
          <p:nvPr/>
        </p:nvCxnSpPr>
        <p:spPr>
          <a:xfrm flipV="1">
            <a:off x="498401" y="4625080"/>
            <a:ext cx="413409" cy="355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0079" y="4796031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 smtClean="0">
                <a:sym typeface="Symbol" pitchFamily="18" charset="2"/>
              </a:rPr>
              <a:t></a:t>
            </a:r>
            <a:r>
              <a:rPr lang="en-US" altLang="en-US" dirty="0" smtClean="0">
                <a:sym typeface="Symbol" pitchFamily="18" charset="2"/>
              </a:rPr>
              <a:t>0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1391408" y="1078015"/>
            <a:ext cx="1744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/>
              <a:t>y </a:t>
            </a:r>
            <a:r>
              <a:rPr lang="en-US" altLang="en-US" dirty="0"/>
              <a:t>= </a:t>
            </a:r>
            <a:r>
              <a:rPr lang="en-US" altLang="en-US" i="1" dirty="0">
                <a:sym typeface="Symbol" pitchFamily="18" charset="2"/>
              </a:rPr>
              <a:t>0</a:t>
            </a:r>
            <a:r>
              <a:rPr lang="en-US" altLang="en-US" dirty="0">
                <a:sym typeface="Symbol" pitchFamily="18" charset="2"/>
              </a:rPr>
              <a:t> + </a:t>
            </a:r>
            <a:r>
              <a:rPr lang="en-US" altLang="en-US" i="1" dirty="0">
                <a:sym typeface="Symbol" pitchFamily="18" charset="2"/>
              </a:rPr>
              <a:t></a:t>
            </a:r>
            <a:r>
              <a:rPr lang="en-US" altLang="en-US" dirty="0">
                <a:sym typeface="Symbol" pitchFamily="18" charset="2"/>
              </a:rPr>
              <a:t>1 </a:t>
            </a:r>
            <a:r>
              <a:rPr lang="en-US" altLang="en-US" i="1" dirty="0"/>
              <a:t>x + </a:t>
            </a:r>
            <a:r>
              <a:rPr lang="en-US" altLang="en-US" i="1" dirty="0">
                <a:sym typeface="Symbol" pitchFamily="18" charset="2"/>
              </a:rPr>
              <a:t> 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5764375" y="2060530"/>
            <a:ext cx="3151025" cy="27884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Assumptions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Residuals should have:</a:t>
            </a:r>
          </a:p>
          <a:p>
            <a:pPr marL="342900" indent="-342900">
              <a:lnSpc>
                <a:spcPct val="90000"/>
              </a:lnSpc>
              <a:buFontTx/>
              <a:buChar char="-"/>
              <a:defRPr/>
            </a:pPr>
            <a:r>
              <a:rPr lang="en-US" sz="2400" dirty="0" smtClean="0"/>
              <a:t>a </a:t>
            </a:r>
            <a:r>
              <a:rPr lang="en-US" sz="2400" dirty="0"/>
              <a:t>normal </a:t>
            </a:r>
            <a:r>
              <a:rPr lang="en-US" sz="2400" dirty="0" smtClean="0"/>
              <a:t>distribution</a:t>
            </a:r>
          </a:p>
          <a:p>
            <a:pPr marL="342900" indent="-342900">
              <a:lnSpc>
                <a:spcPct val="90000"/>
              </a:lnSpc>
              <a:buFontTx/>
              <a:buChar char="-"/>
              <a:defRPr/>
            </a:pPr>
            <a:r>
              <a:rPr lang="en-US" sz="2400" dirty="0" smtClean="0"/>
              <a:t>zero </a:t>
            </a:r>
            <a:r>
              <a:rPr lang="en-US" sz="2400" dirty="0"/>
              <a:t>mean (linear </a:t>
            </a:r>
            <a:r>
              <a:rPr lang="en-US" sz="2400" dirty="0" smtClean="0"/>
              <a:t>relationship)</a:t>
            </a:r>
          </a:p>
          <a:p>
            <a:pPr marL="342900" indent="-342900">
              <a:lnSpc>
                <a:spcPct val="90000"/>
              </a:lnSpc>
              <a:buFontTx/>
              <a:buChar char="-"/>
              <a:defRPr/>
            </a:pPr>
            <a:r>
              <a:rPr lang="en-US" sz="2400" dirty="0" smtClean="0"/>
              <a:t>constant variance</a:t>
            </a:r>
          </a:p>
        </p:txBody>
      </p:sp>
      <p:sp>
        <p:nvSpPr>
          <p:cNvPr id="54" name="Flowchart: Connector 53"/>
          <p:cNvSpPr/>
          <p:nvPr/>
        </p:nvSpPr>
        <p:spPr>
          <a:xfrm>
            <a:off x="3151988" y="2970576"/>
            <a:ext cx="148233" cy="15030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000" dirty="0" smtClean="0"/>
              <a:t>SEM: Reminder</a:t>
            </a:r>
            <a:endParaRPr lang="en-US" sz="4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18930"/>
              </p:ext>
            </p:extLst>
          </p:nvPr>
        </p:nvGraphicFramePr>
        <p:xfrm>
          <a:off x="990600" y="1399310"/>
          <a:ext cx="6858000" cy="3522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7556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Observed variable</a:t>
                      </a:r>
                      <a:endParaRPr lang="en-GB" sz="2400" dirty="0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Latent</a:t>
                      </a:r>
                      <a:r>
                        <a:rPr lang="en-GB" sz="2400" baseline="0" dirty="0" smtClean="0"/>
                        <a:t> factor</a:t>
                      </a:r>
                      <a:endParaRPr lang="en-GB" sz="2400" dirty="0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Effects of one variable on another (e.g.,</a:t>
                      </a:r>
                      <a:r>
                        <a:rPr lang="en-GB" sz="2400" baseline="0" dirty="0" smtClean="0"/>
                        <a:t> regression)</a:t>
                      </a:r>
                      <a:endParaRPr lang="en-GB" sz="2400" dirty="0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Covariance</a:t>
                      </a:r>
                      <a:r>
                        <a:rPr lang="en-GB" sz="2400" baseline="0" dirty="0" smtClean="0"/>
                        <a:t> or correlation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981200" y="1551710"/>
            <a:ext cx="9144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057400" y="2237510"/>
            <a:ext cx="762000" cy="53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7400" y="35052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7400" y="4419600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04455" y="5105400"/>
            <a:ext cx="6858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When the model only contains observed variables it is called </a:t>
            </a:r>
            <a:r>
              <a:rPr lang="en-GB" sz="2000" i="1" dirty="0"/>
              <a:t>path analysis</a:t>
            </a:r>
            <a:r>
              <a:rPr lang="en-GB" sz="2000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0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199" y="0"/>
            <a:ext cx="8455437" cy="825092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3200" dirty="0"/>
              <a:t>Example 1: Victimization &amp; Delinquency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7374" y="3928392"/>
            <a:ext cx="30023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Regression:</a:t>
            </a:r>
          </a:p>
          <a:p>
            <a:r>
              <a:rPr lang="en-GB" dirty="0"/>
              <a:t>Y = Delinquency </a:t>
            </a:r>
            <a:r>
              <a:rPr lang="en-GB" dirty="0" smtClean="0"/>
              <a:t>15 </a:t>
            </a:r>
            <a:r>
              <a:rPr lang="en-GB" dirty="0" err="1" smtClean="0"/>
              <a:t>yrs</a:t>
            </a:r>
            <a:endParaRPr lang="en-GB" dirty="0"/>
          </a:p>
          <a:p>
            <a:r>
              <a:rPr lang="en-GB" dirty="0" smtClean="0"/>
              <a:t>X = Victimization 13 </a:t>
            </a:r>
            <a:r>
              <a:rPr lang="en-GB" dirty="0" err="1" smtClean="0"/>
              <a:t>yrs</a:t>
            </a:r>
            <a:r>
              <a:rPr lang="en-GB" dirty="0" smtClean="0"/>
              <a:t> </a:t>
            </a:r>
            <a:endParaRPr lang="en-US" dirty="0"/>
          </a:p>
        </p:txBody>
      </p:sp>
      <p:grpSp>
        <p:nvGrpSpPr>
          <p:cNvPr id="80" name="Group 79"/>
          <p:cNvGrpSpPr/>
          <p:nvPr/>
        </p:nvGrpSpPr>
        <p:grpSpPr>
          <a:xfrm>
            <a:off x="3585421" y="3167459"/>
            <a:ext cx="5201407" cy="524452"/>
            <a:chOff x="4238172" y="1992060"/>
            <a:chExt cx="3552109" cy="221500"/>
          </a:xfrm>
        </p:grpSpPr>
        <p:sp>
          <p:nvSpPr>
            <p:cNvPr id="74" name="TextBox 73"/>
            <p:cNvSpPr txBox="1"/>
            <p:nvPr/>
          </p:nvSpPr>
          <p:spPr>
            <a:xfrm>
              <a:off x="6417482" y="1992580"/>
              <a:ext cx="1047846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Del 15</a:t>
              </a:r>
              <a:endParaRPr lang="en-GB" sz="28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38172" y="1992060"/>
              <a:ext cx="1255486" cy="2209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Victim 13</a:t>
              </a:r>
              <a:endParaRPr lang="en-GB" sz="2800" dirty="0"/>
            </a:p>
          </p:txBody>
        </p:sp>
        <p:cxnSp>
          <p:nvCxnSpPr>
            <p:cNvPr id="78" name="Straight Arrow Connector 77"/>
            <p:cNvCxnSpPr>
              <a:stCxn id="75" idx="3"/>
              <a:endCxn id="74" idx="1"/>
            </p:cNvCxnSpPr>
            <p:nvPr/>
          </p:nvCxnSpPr>
          <p:spPr>
            <a:xfrm>
              <a:off x="5493658" y="2102550"/>
              <a:ext cx="923824" cy="52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H="1">
              <a:off x="7465328" y="2103070"/>
              <a:ext cx="324953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3585421" y="2521098"/>
            <a:ext cx="15965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Path diagram: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760901" y="1291523"/>
            <a:ext cx="80347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Question</a:t>
            </a:r>
            <a:r>
              <a:rPr lang="en-GB" sz="2800" dirty="0" smtClean="0"/>
              <a:t>: Does victimization at 13 years predict delinquency at 15 years?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794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1373</Words>
  <Application>Microsoft Office PowerPoint</Application>
  <PresentationFormat>On-screen Show (4:3)</PresentationFormat>
  <Paragraphs>279</Paragraphs>
  <Slides>25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Correlation, Regression &amp; Nested Models</vt:lpstr>
      <vt:lpstr>Overview</vt:lpstr>
      <vt:lpstr>Victimization &amp; Delinquency</vt:lpstr>
      <vt:lpstr>Association</vt:lpstr>
      <vt:lpstr>Correlation</vt:lpstr>
      <vt:lpstr>Regression</vt:lpstr>
      <vt:lpstr>Ordinary Least Squares Regression</vt:lpstr>
      <vt:lpstr>SEM: Reminder</vt:lpstr>
      <vt:lpstr>Example 1: Victimization &amp; Delinquency</vt:lpstr>
      <vt:lpstr>Example 1: Mplus input</vt:lpstr>
      <vt:lpstr>Example 1: Output (before results)</vt:lpstr>
      <vt:lpstr>Example 1: Output (results)</vt:lpstr>
      <vt:lpstr>Practical 1</vt:lpstr>
      <vt:lpstr>Model Fit</vt:lpstr>
      <vt:lpstr>Model Fit</vt:lpstr>
      <vt:lpstr>Nested Models</vt:lpstr>
      <vt:lpstr>Nested Models </vt:lpstr>
      <vt:lpstr>Nested Models</vt:lpstr>
      <vt:lpstr>Nested Models</vt:lpstr>
      <vt:lpstr>Nested Models: Comparing chi-sq</vt:lpstr>
      <vt:lpstr>Example 2: Gender</vt:lpstr>
      <vt:lpstr>Example 2: Mplus input</vt:lpstr>
      <vt:lpstr>Example 2: Check fit statistics</vt:lpstr>
      <vt:lpstr>Example 2: Comparing model fit</vt:lpstr>
      <vt:lpstr>Practical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</dc:creator>
  <cp:lastModifiedBy>Rachael Bedford</cp:lastModifiedBy>
  <cp:revision>41</cp:revision>
  <dcterms:created xsi:type="dcterms:W3CDTF">2006-08-16T00:00:00Z</dcterms:created>
  <dcterms:modified xsi:type="dcterms:W3CDTF">2017-09-28T10:58:25Z</dcterms:modified>
</cp:coreProperties>
</file>