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9" r:id="rId2"/>
    <p:sldId id="285" r:id="rId3"/>
    <p:sldId id="328" r:id="rId4"/>
    <p:sldId id="322" r:id="rId5"/>
    <p:sldId id="327" r:id="rId6"/>
    <p:sldId id="330" r:id="rId7"/>
    <p:sldId id="325" r:id="rId8"/>
    <p:sldId id="323" r:id="rId9"/>
    <p:sldId id="32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053" autoAdjust="0"/>
  </p:normalViewPr>
  <p:slideViewPr>
    <p:cSldViewPr>
      <p:cViewPr varScale="1">
        <p:scale>
          <a:sx n="67" d="100"/>
          <a:sy n="67" d="100"/>
        </p:scale>
        <p:origin x="-19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4C09A-C06C-42F7-B5E2-77A0B8E0A1B5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04FD-293E-45E5-A101-58EF2CAF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4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measuring the same variable over time violates the assumption of independent observations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D205C-DCAD-42C4-9F3B-3BB91BA055F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88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measuring the same variable over time violates the assumption of independent observations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D205C-DCAD-42C4-9F3B-3BB91BA055F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88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04FD-293E-45E5-A101-58EF2CAF5CA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893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2.777         2.412         1.910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04FD-293E-45E5-A101-58EF2CAF5CA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369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cl.ac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000" dirty="0" smtClean="0"/>
              <a:t>Rachael Bedford</a:t>
            </a:r>
          </a:p>
          <a:p>
            <a:pPr marL="0" indent="0" algn="ctr">
              <a:buNone/>
            </a:pPr>
            <a:endParaRPr lang="en-GB" sz="3000" dirty="0" smtClean="0"/>
          </a:p>
          <a:p>
            <a:pPr marL="0" indent="0" algn="ctr">
              <a:buNone/>
            </a:pPr>
            <a:r>
              <a:rPr lang="en-GB" sz="3000" dirty="0" err="1" smtClean="0">
                <a:solidFill>
                  <a:schemeClr val="bg1">
                    <a:lumMod val="50000"/>
                  </a:schemeClr>
                </a:solidFill>
              </a:rPr>
              <a:t>Mplus</a:t>
            </a:r>
            <a:r>
              <a:rPr lang="en-GB" sz="3000" dirty="0" smtClean="0">
                <a:solidFill>
                  <a:schemeClr val="bg1">
                    <a:lumMod val="50000"/>
                  </a:schemeClr>
                </a:solidFill>
              </a:rPr>
              <a:t>: Longitudinal Analysis Workshop</a:t>
            </a:r>
          </a:p>
          <a:p>
            <a:pPr marL="0" indent="0" algn="ctr">
              <a:buNone/>
            </a:pPr>
            <a:r>
              <a:rPr lang="en-GB" sz="3000" dirty="0" smtClean="0">
                <a:solidFill>
                  <a:schemeClr val="bg1">
                    <a:lumMod val="50000"/>
                  </a:schemeClr>
                </a:solidFill>
              </a:rPr>
              <a:t>26/09/2017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Getting Data into </a:t>
            </a:r>
            <a:r>
              <a:rPr lang="en-US" sz="4000" dirty="0" err="1" smtClean="0"/>
              <a:t>Mplus</a:t>
            </a:r>
            <a:endParaRPr lang="en-GB" sz="4000" dirty="0"/>
          </a:p>
        </p:txBody>
      </p:sp>
      <p:pic>
        <p:nvPicPr>
          <p:cNvPr id="4" name="Picture 2275" descr="KC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99" y="5839475"/>
            <a:ext cx="136467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E:\Henry Wellcome Fellowship\Grant information\WT fellow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004814"/>
            <a:ext cx="231401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7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get data into </a:t>
            </a:r>
            <a:r>
              <a:rPr lang="en-GB" dirty="0" err="1" smtClean="0"/>
              <a:t>Mplus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altLang="en-US" b="1" dirty="0" smtClean="0"/>
              <a:t>Various options:</a:t>
            </a:r>
          </a:p>
          <a:p>
            <a:r>
              <a:rPr lang="en-US" altLang="en-US" b="1" dirty="0" smtClean="0"/>
              <a:t>Stat transfer</a:t>
            </a:r>
          </a:p>
          <a:p>
            <a:r>
              <a:rPr lang="en-US" altLang="en-US" b="1" dirty="0" smtClean="0"/>
              <a:t>Stat to </a:t>
            </a:r>
            <a:r>
              <a:rPr lang="en-US" altLang="en-US" b="1" dirty="0" err="1" smtClean="0"/>
              <a:t>Mplus</a:t>
            </a:r>
            <a:r>
              <a:rPr lang="en-US" altLang="en-US" b="1" dirty="0" smtClean="0"/>
              <a:t> command in </a:t>
            </a:r>
            <a:r>
              <a:rPr lang="en-US" altLang="en-US" b="1" dirty="0" err="1" smtClean="0"/>
              <a:t>stata</a:t>
            </a:r>
            <a:endParaRPr lang="en-US" altLang="en-US" b="1" dirty="0" smtClean="0"/>
          </a:p>
          <a:p>
            <a:r>
              <a:rPr lang="en-US" altLang="en-US" b="1" dirty="0" smtClean="0"/>
              <a:t>Syntax file in SPSS</a:t>
            </a:r>
          </a:p>
          <a:p>
            <a:endParaRPr lang="en-US" altLang="en-US" b="1" dirty="0"/>
          </a:p>
          <a:p>
            <a:r>
              <a:rPr lang="en-US" altLang="en-US" b="1" dirty="0" smtClean="0"/>
              <a:t>First steps</a:t>
            </a:r>
            <a:endParaRPr lang="en-US" altLang="en-US" b="1" dirty="0"/>
          </a:p>
          <a:p>
            <a:pPr lvl="1"/>
            <a:r>
              <a:rPr lang="en-GB" dirty="0"/>
              <a:t>Prepare the data</a:t>
            </a:r>
          </a:p>
          <a:p>
            <a:pPr lvl="1"/>
            <a:r>
              <a:rPr lang="en-GB" altLang="en-US" dirty="0"/>
              <a:t>Define missing values</a:t>
            </a:r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9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Data file SPSS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92200"/>
            <a:ext cx="768985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1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013466"/>
            <a:ext cx="7810500" cy="309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SPSS syntax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75740" y="1418451"/>
            <a:ext cx="158726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Calls data</a:t>
            </a:r>
            <a:endParaRPr lang="en-GB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5943600" y="1603117"/>
            <a:ext cx="1232140" cy="4103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98257" y="2755906"/>
            <a:ext cx="2142226" cy="9233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Recodes missing from SPSS system missing to ‘999’</a:t>
            </a:r>
            <a:endParaRPr lang="en-GB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6090250" y="2971800"/>
            <a:ext cx="808007" cy="2457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82724" y="5380672"/>
            <a:ext cx="2142226" cy="1477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Outputs SPSS data into a format that is compatible for</a:t>
            </a:r>
          </a:p>
          <a:p>
            <a:r>
              <a:rPr lang="en-GB" dirty="0" err="1" smtClean="0"/>
              <a:t>Mplus</a:t>
            </a:r>
            <a:endParaRPr lang="en-GB" dirty="0"/>
          </a:p>
        </p:txBody>
      </p:sp>
      <p:cxnSp>
        <p:nvCxnSpPr>
          <p:cNvPr id="10" name="Straight Arrow Connector 9"/>
          <p:cNvCxnSpPr>
            <a:stCxn id="9" idx="0"/>
          </p:cNvCxnSpPr>
          <p:nvPr/>
        </p:nvCxnSpPr>
        <p:spPr>
          <a:xfrm flipH="1" flipV="1">
            <a:off x="7696200" y="4800600"/>
            <a:ext cx="357637" cy="580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72410" y="5507278"/>
            <a:ext cx="1587260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Outfile</a:t>
            </a:r>
            <a:r>
              <a:rPr lang="en-GB" sz="1400" dirty="0" smtClean="0"/>
              <a:t>: Where and what format‘… ‘.</a:t>
            </a:r>
            <a:r>
              <a:rPr lang="en-GB" sz="1400" dirty="0" err="1" smtClean="0"/>
              <a:t>dat</a:t>
            </a:r>
            <a:r>
              <a:rPr lang="en-GB" sz="1400" dirty="0" smtClean="0"/>
              <a:t>’</a:t>
            </a:r>
            <a:endParaRPr lang="en-GB" sz="1400" dirty="0"/>
          </a:p>
        </p:txBody>
      </p:sp>
      <p:cxnSp>
        <p:nvCxnSpPr>
          <p:cNvPr id="17" name="Straight Arrow Connector 16"/>
          <p:cNvCxnSpPr>
            <a:stCxn id="16" idx="0"/>
          </p:cNvCxnSpPr>
          <p:nvPr/>
        </p:nvCxnSpPr>
        <p:spPr>
          <a:xfrm flipV="1">
            <a:off x="5766040" y="4646500"/>
            <a:ext cx="939560" cy="8607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43200" y="5480608"/>
            <a:ext cx="1587260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4</a:t>
            </a:r>
            <a:r>
              <a:rPr lang="en-GB" sz="1400" dirty="0" smtClean="0"/>
              <a:t> variables</a:t>
            </a:r>
          </a:p>
          <a:p>
            <a:r>
              <a:rPr lang="en-GB" sz="1400" dirty="0" smtClean="0"/>
              <a:t>8 characters</a:t>
            </a:r>
          </a:p>
          <a:p>
            <a:r>
              <a:rPr lang="en-GB" sz="1400" dirty="0" smtClean="0"/>
              <a:t>2 decimals</a:t>
            </a:r>
            <a:endParaRPr lang="en-GB" sz="1400" dirty="0"/>
          </a:p>
        </p:txBody>
      </p:sp>
      <p:cxnSp>
        <p:nvCxnSpPr>
          <p:cNvPr id="26" name="Straight Arrow Connector 25"/>
          <p:cNvCxnSpPr>
            <a:stCxn id="25" idx="0"/>
          </p:cNvCxnSpPr>
          <p:nvPr/>
        </p:nvCxnSpPr>
        <p:spPr>
          <a:xfrm flipH="1" flipV="1">
            <a:off x="3276600" y="4876800"/>
            <a:ext cx="260230" cy="6038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9600" y="5480608"/>
            <a:ext cx="1587260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List variables</a:t>
            </a:r>
            <a:endParaRPr lang="en-GB" sz="1400" dirty="0"/>
          </a:p>
        </p:txBody>
      </p:sp>
      <p:cxnSp>
        <p:nvCxnSpPr>
          <p:cNvPr id="31" name="Straight Arrow Connector 30"/>
          <p:cNvCxnSpPr>
            <a:stCxn id="30" idx="0"/>
          </p:cNvCxnSpPr>
          <p:nvPr/>
        </p:nvCxnSpPr>
        <p:spPr>
          <a:xfrm flipH="1" flipV="1">
            <a:off x="1273115" y="4876800"/>
            <a:ext cx="130115" cy="6038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23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Dat</a:t>
            </a:r>
            <a:r>
              <a:rPr lang="en-GB" dirty="0" smtClean="0"/>
              <a:t> file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57225"/>
            <a:ext cx="5618252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 rot="13583099">
            <a:off x="1856248" y="859570"/>
            <a:ext cx="565362" cy="1915871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0996" y="2362200"/>
            <a:ext cx="2725947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NOTICE THAT THERE ARE NO VARIABLE NAMES !!</a:t>
            </a:r>
          </a:p>
        </p:txBody>
      </p:sp>
    </p:spTree>
    <p:extLst>
      <p:ext uri="{BB962C8B-B14F-4D97-AF65-F5344CB8AC3E}">
        <p14:creationId xmlns:p14="http://schemas.microsoft.com/office/powerpoint/2010/main" val="3980773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using SPSS syntax to make a .</a:t>
            </a:r>
            <a:r>
              <a:rPr lang="en-GB" dirty="0" err="1" smtClean="0"/>
              <a:t>dat</a:t>
            </a:r>
            <a:r>
              <a:rPr lang="en-GB" dirty="0" smtClean="0"/>
              <a:t> file some versions insert a mysterious symbol in the first row.</a:t>
            </a:r>
          </a:p>
          <a:p>
            <a:r>
              <a:rPr lang="en-GB" dirty="0" smtClean="0"/>
              <a:t>It is also invisible in the </a:t>
            </a:r>
            <a:r>
              <a:rPr lang="en-GB" dirty="0" err="1" smtClean="0"/>
              <a:t>dat</a:t>
            </a:r>
            <a:r>
              <a:rPr lang="en-GB" dirty="0" smtClean="0"/>
              <a:t> format.</a:t>
            </a:r>
          </a:p>
          <a:p>
            <a:r>
              <a:rPr lang="en-GB" dirty="0" smtClean="0"/>
              <a:t>So… open your .</a:t>
            </a:r>
            <a:r>
              <a:rPr lang="en-GB" dirty="0" err="1" smtClean="0"/>
              <a:t>dat</a:t>
            </a:r>
            <a:r>
              <a:rPr lang="en-GB" dirty="0" smtClean="0"/>
              <a:t> file </a:t>
            </a:r>
            <a:r>
              <a:rPr lang="en-GB" b="1" dirty="0" smtClean="0"/>
              <a:t>IN MPLUS </a:t>
            </a:r>
            <a:r>
              <a:rPr lang="en-GB" dirty="0" smtClean="0"/>
              <a:t>and you will see this hidden symbol. </a:t>
            </a:r>
          </a:p>
          <a:p>
            <a:r>
              <a:rPr lang="en-GB" dirty="0" smtClean="0"/>
              <a:t>Delete it and save .</a:t>
            </a:r>
            <a:r>
              <a:rPr lang="en-GB" dirty="0" err="1" smtClean="0"/>
              <a:t>dat</a:t>
            </a:r>
            <a:r>
              <a:rPr lang="en-GB" dirty="0" smtClean="0"/>
              <a:t> file.</a:t>
            </a:r>
          </a:p>
          <a:p>
            <a:r>
              <a:rPr lang="en-GB" dirty="0" smtClean="0"/>
              <a:t>This isn’t an issue when you create a .</a:t>
            </a:r>
            <a:r>
              <a:rPr lang="en-GB" dirty="0" err="1" smtClean="0"/>
              <a:t>dat</a:t>
            </a:r>
            <a:r>
              <a:rPr lang="en-GB" dirty="0" smtClean="0"/>
              <a:t> file in any other way (i.e. with </a:t>
            </a:r>
            <a:r>
              <a:rPr lang="en-GB" dirty="0" err="1" smtClean="0"/>
              <a:t>stata</a:t>
            </a:r>
            <a:r>
              <a:rPr lang="en-GB" dirty="0" smtClean="0"/>
              <a:t> etc.)</a:t>
            </a:r>
          </a:p>
          <a:p>
            <a:pPr marL="109728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note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96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3" y="1254504"/>
            <a:ext cx="810577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85892" y="3236893"/>
            <a:ext cx="2242868" cy="95410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(1) File name </a:t>
            </a:r>
          </a:p>
          <a:p>
            <a:r>
              <a:rPr lang="en-GB" sz="1400" dirty="0" smtClean="0"/>
              <a:t>(2) Name and order of variables from SPSS syntax</a:t>
            </a:r>
            <a:endParaRPr lang="en-GB" sz="1400" dirty="0"/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 flipV="1">
            <a:off x="6228271" y="3236893"/>
            <a:ext cx="657621" cy="4770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995412" y="3713947"/>
            <a:ext cx="189048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438401" y="4035623"/>
            <a:ext cx="5114023" cy="3149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28271" y="5331023"/>
            <a:ext cx="2458529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(4) Variables to be used in the present analysis</a:t>
            </a:r>
            <a:endParaRPr lang="en-GB" sz="1400" dirty="0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flipH="1" flipV="1">
            <a:off x="4313925" y="4612213"/>
            <a:ext cx="1914346" cy="9804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32081" y="6224676"/>
            <a:ext cx="2458529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(5) Type of analysis</a:t>
            </a:r>
            <a:endParaRPr lang="en-GB" sz="1400" dirty="0"/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 flipV="1">
            <a:off x="1527810" y="5102423"/>
            <a:ext cx="4704271" cy="12761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89449" y="4350603"/>
            <a:ext cx="2725951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(3) ‘User’ defined missing (as per SPSS syntax) </a:t>
            </a:r>
            <a:endParaRPr lang="en-GB" sz="1400" dirty="0"/>
          </a:p>
        </p:txBody>
      </p:sp>
      <p:sp>
        <p:nvSpPr>
          <p:cNvPr id="29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GB" dirty="0" smtClean="0"/>
              <a:t>Create </a:t>
            </a:r>
            <a:r>
              <a:rPr lang="en-GB" dirty="0" err="1" smtClean="0"/>
              <a:t>Mplus</a:t>
            </a:r>
            <a:r>
              <a:rPr lang="en-GB" dirty="0" smtClean="0"/>
              <a:t> input 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42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the data into </a:t>
            </a:r>
            <a:r>
              <a:rPr lang="en-GB" dirty="0" err="1" smtClean="0"/>
              <a:t>Mplus</a:t>
            </a:r>
            <a:r>
              <a:rPr lang="en-GB" dirty="0" smtClean="0"/>
              <a:t> using the syntax file.</a:t>
            </a:r>
          </a:p>
          <a:p>
            <a:pPr lvl="1"/>
            <a:r>
              <a:rPr lang="en-GB" dirty="0" smtClean="0"/>
              <a:t>Run syntax</a:t>
            </a:r>
          </a:p>
          <a:p>
            <a:pPr lvl="1"/>
            <a:r>
              <a:rPr lang="en-GB" dirty="0" smtClean="0"/>
              <a:t>(Open .</a:t>
            </a:r>
            <a:r>
              <a:rPr lang="en-GB" dirty="0" err="1" smtClean="0"/>
              <a:t>dat</a:t>
            </a:r>
            <a:r>
              <a:rPr lang="en-GB" dirty="0" smtClean="0"/>
              <a:t> file in </a:t>
            </a:r>
            <a:r>
              <a:rPr lang="en-GB" dirty="0" err="1" smtClean="0"/>
              <a:t>mplus</a:t>
            </a:r>
            <a:r>
              <a:rPr lang="en-GB" dirty="0" smtClean="0"/>
              <a:t> to check for symbol error)</a:t>
            </a:r>
          </a:p>
          <a:p>
            <a:pPr lvl="1"/>
            <a:r>
              <a:rPr lang="en-GB" dirty="0" smtClean="0"/>
              <a:t>Open a new </a:t>
            </a:r>
            <a:r>
              <a:rPr lang="en-GB" dirty="0" err="1" smtClean="0"/>
              <a:t>mplus</a:t>
            </a:r>
            <a:r>
              <a:rPr lang="en-GB" dirty="0" smtClean="0"/>
              <a:t> input file.</a:t>
            </a:r>
          </a:p>
          <a:p>
            <a:pPr lvl="1"/>
            <a:r>
              <a:rPr lang="en-GB" dirty="0" smtClean="0"/>
              <a:t>Add the following subsections:</a:t>
            </a:r>
          </a:p>
          <a:p>
            <a:pPr lvl="2"/>
            <a:r>
              <a:rPr lang="en-GB" dirty="0"/>
              <a:t>t</a:t>
            </a:r>
            <a:r>
              <a:rPr lang="en-GB" dirty="0" smtClean="0"/>
              <a:t>itle</a:t>
            </a:r>
          </a:p>
          <a:p>
            <a:pPr lvl="2"/>
            <a:r>
              <a:rPr lang="en-GB" dirty="0" smtClean="0"/>
              <a:t>data</a:t>
            </a:r>
          </a:p>
          <a:p>
            <a:pPr lvl="2"/>
            <a:r>
              <a:rPr lang="en-GB" dirty="0" smtClean="0"/>
              <a:t>variables (make sure these are in the correct order!!) </a:t>
            </a:r>
          </a:p>
          <a:p>
            <a:pPr lvl="2"/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Run input file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1a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51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Run </a:t>
            </a:r>
            <a:r>
              <a:rPr lang="en-GB" dirty="0" err="1" smtClean="0"/>
              <a:t>Mplus</a:t>
            </a:r>
            <a:r>
              <a:rPr lang="en-GB" dirty="0" smtClean="0"/>
              <a:t> basic analysis and look at the output file:</a:t>
            </a:r>
          </a:p>
          <a:p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1) What is the sample size?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Sample size = 4597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2) What </a:t>
            </a:r>
            <a:r>
              <a:rPr lang="en-GB" dirty="0"/>
              <a:t>is the mean bullying score at 13, 14 and 15 years?</a:t>
            </a:r>
          </a:p>
          <a:p>
            <a:pPr marL="624078" indent="-514350">
              <a:buAutoNum type="arabicParenR"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13 years = 2.777         </a:t>
            </a:r>
          </a:p>
          <a:p>
            <a:pPr marL="109728" indent="0">
              <a:buNone/>
            </a:pPr>
            <a:r>
              <a:rPr lang="en-GB" dirty="0" smtClean="0"/>
              <a:t>14 years = 2.412         </a:t>
            </a:r>
          </a:p>
          <a:p>
            <a:pPr marL="109728" indent="0">
              <a:buNone/>
            </a:pPr>
            <a:r>
              <a:rPr lang="en-GB" dirty="0" smtClean="0"/>
              <a:t>15 years = 1.910</a:t>
            </a: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1b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21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445</TotalTime>
  <Words>371</Words>
  <Application>Microsoft Office PowerPoint</Application>
  <PresentationFormat>On-screen Show (4:3)</PresentationFormat>
  <Paragraphs>72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Getting Data into Mplus</vt:lpstr>
      <vt:lpstr>How to get data into Mplus</vt:lpstr>
      <vt:lpstr>Data file SPSS</vt:lpstr>
      <vt:lpstr>SPSS syntax</vt:lpstr>
      <vt:lpstr>Dat file</vt:lpstr>
      <vt:lpstr>Important note</vt:lpstr>
      <vt:lpstr>Create Mplus input file</vt:lpstr>
      <vt:lpstr>Practical 1a</vt:lpstr>
      <vt:lpstr>Practical 1b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</dc:creator>
  <cp:lastModifiedBy>Rachael Bedford</cp:lastModifiedBy>
  <cp:revision>63</cp:revision>
  <dcterms:created xsi:type="dcterms:W3CDTF">2006-08-16T00:00:00Z</dcterms:created>
  <dcterms:modified xsi:type="dcterms:W3CDTF">2017-09-28T11:00:29Z</dcterms:modified>
</cp:coreProperties>
</file>