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sldIdLst>
    <p:sldId id="256" r:id="rId2"/>
    <p:sldId id="281" r:id="rId3"/>
    <p:sldId id="293" r:id="rId4"/>
    <p:sldId id="286" r:id="rId5"/>
    <p:sldId id="317" r:id="rId6"/>
    <p:sldId id="276" r:id="rId7"/>
    <p:sldId id="312" r:id="rId8"/>
    <p:sldId id="313" r:id="rId9"/>
    <p:sldId id="314" r:id="rId10"/>
    <p:sldId id="277" r:id="rId11"/>
    <p:sldId id="315" r:id="rId12"/>
    <p:sldId id="316" r:id="rId13"/>
    <p:sldId id="308" r:id="rId14"/>
    <p:sldId id="303" r:id="rId15"/>
    <p:sldId id="280" r:id="rId16"/>
    <p:sldId id="288" r:id="rId17"/>
    <p:sldId id="294" r:id="rId18"/>
    <p:sldId id="296" r:id="rId19"/>
    <p:sldId id="298" r:id="rId20"/>
    <p:sldId id="305" r:id="rId21"/>
    <p:sldId id="295" r:id="rId22"/>
    <p:sldId id="292" r:id="rId23"/>
    <p:sldId id="306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IoP%20post%20doc\Teaching\2013-14\Mplus%20summer%20school\latent%20growth%20curves\Delinquenc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Work\Henry%20Wellcome%20Fellowship\Workshops\Birkbeck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Work\Henry%20Wellcome%20Fellowship\Workshops\Birkbeck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IoP%20post%20doc\Teaching\2013-14\Mplus%20summer%20school\latent%20growth%20curves\Delinquenc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IoP%20post%20doc\Teaching\2013-14\Mplus%20summer%20school\latent%20growth%20curves\Delinquenc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'Sheet1 (2)'!$C$3</c:f>
              <c:strCache>
                <c:ptCount val="1"/>
                <c:pt idx="0">
                  <c:v>1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</c:numCache>
            </c:numRef>
          </c:cat>
          <c:val>
            <c:numRef>
              <c:f>'Sheet1 (2)'!$C$4:$C$7</c:f>
              <c:numCache>
                <c:formatCode>General</c:formatCode>
                <c:ptCount val="4"/>
                <c:pt idx="0">
                  <c:v>30</c:v>
                </c:pt>
                <c:pt idx="1">
                  <c:v>41</c:v>
                </c:pt>
                <c:pt idx="2">
                  <c:v>48</c:v>
                </c:pt>
                <c:pt idx="3">
                  <c:v>40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'Sheet1 (2)'!$D$3</c:f>
              <c:strCache>
                <c:ptCount val="1"/>
                <c:pt idx="0">
                  <c:v>2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</c:numCache>
            </c:numRef>
          </c:cat>
          <c:val>
            <c:numRef>
              <c:f>'Sheet1 (2)'!$D$4:$D$7</c:f>
              <c:numCache>
                <c:formatCode>General</c:formatCode>
                <c:ptCount val="4"/>
                <c:pt idx="0">
                  <c:v>25</c:v>
                </c:pt>
                <c:pt idx="1">
                  <c:v>35</c:v>
                </c:pt>
                <c:pt idx="2">
                  <c:v>41</c:v>
                </c:pt>
                <c:pt idx="3">
                  <c:v>50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'Sheet1 (2)'!$E$3</c:f>
              <c:strCache>
                <c:ptCount val="1"/>
                <c:pt idx="0">
                  <c:v>3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</c:numCache>
            </c:numRef>
          </c:cat>
          <c:val>
            <c:numRef>
              <c:f>'Sheet1 (2)'!$E$4:$E$7</c:f>
              <c:numCache>
                <c:formatCode>General</c:formatCode>
                <c:ptCount val="4"/>
                <c:pt idx="0">
                  <c:v>27</c:v>
                </c:pt>
                <c:pt idx="1">
                  <c:v>38</c:v>
                </c:pt>
                <c:pt idx="2">
                  <c:v>43</c:v>
                </c:pt>
                <c:pt idx="3">
                  <c:v>35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'Sheet1 (2)'!$F$3</c:f>
              <c:strCache>
                <c:ptCount val="1"/>
                <c:pt idx="0">
                  <c:v>4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</c:numCache>
            </c:numRef>
          </c:cat>
          <c:val>
            <c:numRef>
              <c:f>'Sheet1 (2)'!$F$4:$F$7</c:f>
              <c:numCache>
                <c:formatCode>General</c:formatCode>
                <c:ptCount val="4"/>
                <c:pt idx="0">
                  <c:v>28</c:v>
                </c:pt>
                <c:pt idx="1">
                  <c:v>32</c:v>
                </c:pt>
                <c:pt idx="2">
                  <c:v>45</c:v>
                </c:pt>
                <c:pt idx="3">
                  <c:v>40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'Sheet1 (2)'!$G$3</c:f>
              <c:strCache>
                <c:ptCount val="1"/>
                <c:pt idx="0">
                  <c:v>5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</c:numCache>
            </c:numRef>
          </c:cat>
          <c:val>
            <c:numRef>
              <c:f>'Sheet1 (2)'!$G$4:$G$7</c:f>
              <c:numCache>
                <c:formatCode>General</c:formatCode>
                <c:ptCount val="4"/>
                <c:pt idx="0">
                  <c:v>40</c:v>
                </c:pt>
                <c:pt idx="1">
                  <c:v>41</c:v>
                </c:pt>
                <c:pt idx="2">
                  <c:v>55</c:v>
                </c:pt>
                <c:pt idx="3">
                  <c:v>50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'Sheet1 (2)'!$H$3</c:f>
              <c:strCache>
                <c:ptCount val="1"/>
                <c:pt idx="0">
                  <c:v>6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</c:numCache>
            </c:numRef>
          </c:cat>
          <c:val>
            <c:numRef>
              <c:f>'Sheet1 (2)'!$H$4:$H$7</c:f>
              <c:numCache>
                <c:formatCode>General</c:formatCode>
                <c:ptCount val="4"/>
                <c:pt idx="0">
                  <c:v>35</c:v>
                </c:pt>
                <c:pt idx="1">
                  <c:v>36</c:v>
                </c:pt>
                <c:pt idx="2">
                  <c:v>40</c:v>
                </c:pt>
                <c:pt idx="3">
                  <c:v>40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'Sheet1 (2)'!$I$3</c:f>
              <c:strCache>
                <c:ptCount val="1"/>
                <c:pt idx="0">
                  <c:v>7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</c:numCache>
            </c:numRef>
          </c:cat>
          <c:val>
            <c:numRef>
              <c:f>'Sheet1 (2)'!$I$4:$I$7</c:f>
              <c:numCache>
                <c:formatCode>General</c:formatCode>
                <c:ptCount val="4"/>
                <c:pt idx="0">
                  <c:v>42</c:v>
                </c:pt>
                <c:pt idx="1">
                  <c:v>55</c:v>
                </c:pt>
                <c:pt idx="2">
                  <c:v>57</c:v>
                </c:pt>
                <c:pt idx="3">
                  <c:v>46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'Sheet1 (2)'!$J$3</c:f>
              <c:strCache>
                <c:ptCount val="1"/>
                <c:pt idx="0">
                  <c:v>8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</c:numCache>
            </c:numRef>
          </c:cat>
          <c:val>
            <c:numRef>
              <c:f>'Sheet1 (2)'!$J$4:$J$7</c:f>
              <c:numCache>
                <c:formatCode>General</c:formatCode>
                <c:ptCount val="4"/>
                <c:pt idx="0">
                  <c:v>22</c:v>
                </c:pt>
                <c:pt idx="1">
                  <c:v>35</c:v>
                </c:pt>
                <c:pt idx="2">
                  <c:v>45</c:v>
                </c:pt>
                <c:pt idx="3">
                  <c:v>40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'Sheet1 (2)'!$K$3</c:f>
              <c:strCache>
                <c:ptCount val="1"/>
                <c:pt idx="0">
                  <c:v>9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</c:numCache>
            </c:numRef>
          </c:cat>
          <c:val>
            <c:numRef>
              <c:f>'Sheet1 (2)'!$K$4:$K$7</c:f>
              <c:numCache>
                <c:formatCode>General</c:formatCode>
                <c:ptCount val="4"/>
                <c:pt idx="0">
                  <c:v>24</c:v>
                </c:pt>
                <c:pt idx="1">
                  <c:v>30</c:v>
                </c:pt>
                <c:pt idx="2">
                  <c:v>42</c:v>
                </c:pt>
                <c:pt idx="3">
                  <c:v>47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'Sheet1 (2)'!$L$3</c:f>
              <c:strCache>
                <c:ptCount val="1"/>
                <c:pt idx="0">
                  <c:v>10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</c:numCache>
            </c:numRef>
          </c:cat>
          <c:val>
            <c:numRef>
              <c:f>'Sheet1 (2)'!$L$4:$L$7</c:f>
              <c:numCache>
                <c:formatCode>General</c:formatCode>
                <c:ptCount val="4"/>
                <c:pt idx="0">
                  <c:v>26</c:v>
                </c:pt>
                <c:pt idx="1">
                  <c:v>40</c:v>
                </c:pt>
                <c:pt idx="2">
                  <c:v>48</c:v>
                </c:pt>
                <c:pt idx="3">
                  <c:v>30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'Sheet1 (2)'!$M$3</c:f>
              <c:strCache>
                <c:ptCount val="1"/>
                <c:pt idx="0">
                  <c:v>mean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</c:numCache>
            </c:numRef>
          </c:cat>
          <c:val>
            <c:numRef>
              <c:f>'Sheet1 (2)'!$M$4:$M$7</c:f>
              <c:numCache>
                <c:formatCode>General</c:formatCode>
                <c:ptCount val="4"/>
                <c:pt idx="0">
                  <c:v>29.9</c:v>
                </c:pt>
                <c:pt idx="1">
                  <c:v>38.299999999999997</c:v>
                </c:pt>
                <c:pt idx="2">
                  <c:v>46.4</c:v>
                </c:pt>
                <c:pt idx="3">
                  <c:v>41.8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703744"/>
        <c:axId val="88705280"/>
      </c:lineChart>
      <c:catAx>
        <c:axId val="8870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870528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887052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87037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strRef>
              <c:f>Sheet1!$G$9:$G$12</c:f>
              <c:strCache>
                <c:ptCount val="4"/>
                <c:pt idx="0">
                  <c:v>6 months</c:v>
                </c:pt>
                <c:pt idx="1">
                  <c:v>12 months</c:v>
                </c:pt>
                <c:pt idx="2">
                  <c:v>24 months</c:v>
                </c:pt>
                <c:pt idx="3">
                  <c:v>36 months</c:v>
                </c:pt>
              </c:strCache>
            </c:strRef>
          </c:xVal>
          <c:yVal>
            <c:numRef>
              <c:f>Sheet1!$H$9:$H$12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9</c:v>
                </c:pt>
                <c:pt idx="3">
                  <c:v>12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xVal>
            <c:strRef>
              <c:f>Sheet1!$G$9:$G$12</c:f>
              <c:strCache>
                <c:ptCount val="4"/>
                <c:pt idx="0">
                  <c:v>6 months</c:v>
                </c:pt>
                <c:pt idx="1">
                  <c:v>12 months</c:v>
                </c:pt>
                <c:pt idx="2">
                  <c:v>24 months</c:v>
                </c:pt>
                <c:pt idx="3">
                  <c:v>36 months</c:v>
                </c:pt>
              </c:strCache>
            </c:strRef>
          </c:xVal>
          <c:yVal>
            <c:numRef>
              <c:f>Sheet1!$I$9:$I$12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</c:numCache>
            </c:numRef>
          </c:yVal>
          <c:smooth val="0"/>
        </c:ser>
        <c:ser>
          <c:idx val="2"/>
          <c:order val="2"/>
          <c:spPr>
            <a:ln w="28575">
              <a:noFill/>
            </a:ln>
          </c:spPr>
          <c:xVal>
            <c:strRef>
              <c:f>Sheet1!$G$9:$G$12</c:f>
              <c:strCache>
                <c:ptCount val="4"/>
                <c:pt idx="0">
                  <c:v>6 months</c:v>
                </c:pt>
                <c:pt idx="1">
                  <c:v>12 months</c:v>
                </c:pt>
                <c:pt idx="2">
                  <c:v>24 months</c:v>
                </c:pt>
                <c:pt idx="3">
                  <c:v>36 months</c:v>
                </c:pt>
              </c:strCache>
            </c:strRef>
          </c:xVal>
          <c:yVal>
            <c:numRef>
              <c:f>Sheet1!$J$9:$J$12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</c:numCache>
            </c:numRef>
          </c:yVal>
          <c:smooth val="0"/>
        </c:ser>
        <c:ser>
          <c:idx val="3"/>
          <c:order val="3"/>
          <c:spPr>
            <a:ln w="28575">
              <a:noFill/>
            </a:ln>
          </c:spPr>
          <c:marker>
            <c:symbol val="circle"/>
            <c:size val="7"/>
          </c:marker>
          <c:xVal>
            <c:strRef>
              <c:f>Sheet1!$G$9:$G$12</c:f>
              <c:strCache>
                <c:ptCount val="4"/>
                <c:pt idx="0">
                  <c:v>6 months</c:v>
                </c:pt>
                <c:pt idx="1">
                  <c:v>12 months</c:v>
                </c:pt>
                <c:pt idx="2">
                  <c:v>24 months</c:v>
                </c:pt>
                <c:pt idx="3">
                  <c:v>36 months</c:v>
                </c:pt>
              </c:strCache>
            </c:strRef>
          </c:xVal>
          <c:yVal>
            <c:numRef>
              <c:f>Sheet1!$K$9:$K$12</c:f>
              <c:numCache>
                <c:formatCode>General</c:formatCode>
                <c:ptCount val="4"/>
                <c:pt idx="0">
                  <c:v>3</c:v>
                </c:pt>
                <c:pt idx="1">
                  <c:v>7</c:v>
                </c:pt>
                <c:pt idx="2">
                  <c:v>8</c:v>
                </c:pt>
                <c:pt idx="3">
                  <c:v>11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687104"/>
        <c:axId val="84697088"/>
      </c:scatterChart>
      <c:valAx>
        <c:axId val="846871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4697088"/>
        <c:crosses val="autoZero"/>
        <c:crossBetween val="midCat"/>
      </c:valAx>
      <c:valAx>
        <c:axId val="84697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68710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strRef>
              <c:f>Sheet1!$G$9:$G$12</c:f>
              <c:strCache>
                <c:ptCount val="4"/>
                <c:pt idx="0">
                  <c:v>6 months</c:v>
                </c:pt>
                <c:pt idx="1">
                  <c:v>12 months</c:v>
                </c:pt>
                <c:pt idx="2">
                  <c:v>24 months</c:v>
                </c:pt>
                <c:pt idx="3">
                  <c:v>36 months</c:v>
                </c:pt>
              </c:strCache>
            </c:strRef>
          </c:xVal>
          <c:yVal>
            <c:numRef>
              <c:f>Sheet1!$H$9:$H$12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9</c:v>
                </c:pt>
                <c:pt idx="3">
                  <c:v>12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xVal>
            <c:strRef>
              <c:f>Sheet1!$G$9:$G$12</c:f>
              <c:strCache>
                <c:ptCount val="4"/>
                <c:pt idx="0">
                  <c:v>6 months</c:v>
                </c:pt>
                <c:pt idx="1">
                  <c:v>12 months</c:v>
                </c:pt>
                <c:pt idx="2">
                  <c:v>24 months</c:v>
                </c:pt>
                <c:pt idx="3">
                  <c:v>36 months</c:v>
                </c:pt>
              </c:strCache>
            </c:strRef>
          </c:xVal>
          <c:yVal>
            <c:numRef>
              <c:f>Sheet1!$I$9:$I$12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</c:numCache>
            </c:numRef>
          </c:yVal>
          <c:smooth val="0"/>
        </c:ser>
        <c:ser>
          <c:idx val="2"/>
          <c:order val="2"/>
          <c:spPr>
            <a:ln w="28575">
              <a:noFill/>
            </a:ln>
          </c:spPr>
          <c:xVal>
            <c:strRef>
              <c:f>Sheet1!$G$9:$G$12</c:f>
              <c:strCache>
                <c:ptCount val="4"/>
                <c:pt idx="0">
                  <c:v>6 months</c:v>
                </c:pt>
                <c:pt idx="1">
                  <c:v>12 months</c:v>
                </c:pt>
                <c:pt idx="2">
                  <c:v>24 months</c:v>
                </c:pt>
                <c:pt idx="3">
                  <c:v>36 months</c:v>
                </c:pt>
              </c:strCache>
            </c:strRef>
          </c:xVal>
          <c:yVal>
            <c:numRef>
              <c:f>Sheet1!$J$9:$J$12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</c:numCache>
            </c:numRef>
          </c:yVal>
          <c:smooth val="0"/>
        </c:ser>
        <c:ser>
          <c:idx val="3"/>
          <c:order val="3"/>
          <c:spPr>
            <a:ln w="28575">
              <a:noFill/>
            </a:ln>
          </c:spPr>
          <c:marker>
            <c:symbol val="circle"/>
            <c:size val="7"/>
          </c:marker>
          <c:xVal>
            <c:strRef>
              <c:f>Sheet1!$G$9:$G$12</c:f>
              <c:strCache>
                <c:ptCount val="4"/>
                <c:pt idx="0">
                  <c:v>6 months</c:v>
                </c:pt>
                <c:pt idx="1">
                  <c:v>12 months</c:v>
                </c:pt>
                <c:pt idx="2">
                  <c:v>24 months</c:v>
                </c:pt>
                <c:pt idx="3">
                  <c:v>36 months</c:v>
                </c:pt>
              </c:strCache>
            </c:strRef>
          </c:xVal>
          <c:yVal>
            <c:numRef>
              <c:f>Sheet1!$K$9:$K$12</c:f>
              <c:numCache>
                <c:formatCode>General</c:formatCode>
                <c:ptCount val="4"/>
                <c:pt idx="0">
                  <c:v>3</c:v>
                </c:pt>
                <c:pt idx="1">
                  <c:v>7</c:v>
                </c:pt>
                <c:pt idx="2">
                  <c:v>8</c:v>
                </c:pt>
                <c:pt idx="3">
                  <c:v>11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647296"/>
        <c:axId val="84661376"/>
      </c:scatterChart>
      <c:valAx>
        <c:axId val="846472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4661376"/>
        <c:crosses val="autoZero"/>
        <c:crossBetween val="midCat"/>
      </c:valAx>
      <c:valAx>
        <c:axId val="84661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64729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'Sheet1 (2)'!$C$3</c:f>
              <c:strCache>
                <c:ptCount val="1"/>
                <c:pt idx="0">
                  <c:v>1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</c:numCache>
            </c:numRef>
          </c:cat>
          <c:val>
            <c:numRef>
              <c:f>'Sheet1 (2)'!$C$4:$C$7</c:f>
              <c:numCache>
                <c:formatCode>General</c:formatCode>
                <c:ptCount val="4"/>
                <c:pt idx="0">
                  <c:v>30</c:v>
                </c:pt>
                <c:pt idx="1">
                  <c:v>41</c:v>
                </c:pt>
                <c:pt idx="2">
                  <c:v>48</c:v>
                </c:pt>
                <c:pt idx="3">
                  <c:v>40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'Sheet1 (2)'!$D$3</c:f>
              <c:strCache>
                <c:ptCount val="1"/>
                <c:pt idx="0">
                  <c:v>2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</c:numCache>
            </c:numRef>
          </c:cat>
          <c:val>
            <c:numRef>
              <c:f>'Sheet1 (2)'!$D$4:$D$7</c:f>
              <c:numCache>
                <c:formatCode>General</c:formatCode>
                <c:ptCount val="4"/>
                <c:pt idx="0">
                  <c:v>25</c:v>
                </c:pt>
                <c:pt idx="1">
                  <c:v>35</c:v>
                </c:pt>
                <c:pt idx="2">
                  <c:v>41</c:v>
                </c:pt>
                <c:pt idx="3">
                  <c:v>50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'Sheet1 (2)'!$E$3</c:f>
              <c:strCache>
                <c:ptCount val="1"/>
                <c:pt idx="0">
                  <c:v>3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</c:numCache>
            </c:numRef>
          </c:cat>
          <c:val>
            <c:numRef>
              <c:f>'Sheet1 (2)'!$E$4:$E$7</c:f>
              <c:numCache>
                <c:formatCode>General</c:formatCode>
                <c:ptCount val="4"/>
                <c:pt idx="0">
                  <c:v>27</c:v>
                </c:pt>
                <c:pt idx="1">
                  <c:v>38</c:v>
                </c:pt>
                <c:pt idx="2">
                  <c:v>43</c:v>
                </c:pt>
                <c:pt idx="3">
                  <c:v>35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'Sheet1 (2)'!$F$3</c:f>
              <c:strCache>
                <c:ptCount val="1"/>
                <c:pt idx="0">
                  <c:v>4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</c:numCache>
            </c:numRef>
          </c:cat>
          <c:val>
            <c:numRef>
              <c:f>'Sheet1 (2)'!$F$4:$F$7</c:f>
              <c:numCache>
                <c:formatCode>General</c:formatCode>
                <c:ptCount val="4"/>
                <c:pt idx="0">
                  <c:v>28</c:v>
                </c:pt>
                <c:pt idx="1">
                  <c:v>32</c:v>
                </c:pt>
                <c:pt idx="2">
                  <c:v>45</c:v>
                </c:pt>
                <c:pt idx="3">
                  <c:v>40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'Sheet1 (2)'!$G$3</c:f>
              <c:strCache>
                <c:ptCount val="1"/>
                <c:pt idx="0">
                  <c:v>5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</c:numCache>
            </c:numRef>
          </c:cat>
          <c:val>
            <c:numRef>
              <c:f>'Sheet1 (2)'!$G$4:$G$7</c:f>
              <c:numCache>
                <c:formatCode>General</c:formatCode>
                <c:ptCount val="4"/>
                <c:pt idx="0">
                  <c:v>40</c:v>
                </c:pt>
                <c:pt idx="1">
                  <c:v>41</c:v>
                </c:pt>
                <c:pt idx="2">
                  <c:v>55</c:v>
                </c:pt>
                <c:pt idx="3">
                  <c:v>50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'Sheet1 (2)'!$H$3</c:f>
              <c:strCache>
                <c:ptCount val="1"/>
                <c:pt idx="0">
                  <c:v>6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</c:numCache>
            </c:numRef>
          </c:cat>
          <c:val>
            <c:numRef>
              <c:f>'Sheet1 (2)'!$H$4:$H$7</c:f>
              <c:numCache>
                <c:formatCode>General</c:formatCode>
                <c:ptCount val="4"/>
                <c:pt idx="0">
                  <c:v>35</c:v>
                </c:pt>
                <c:pt idx="1">
                  <c:v>36</c:v>
                </c:pt>
                <c:pt idx="2">
                  <c:v>40</c:v>
                </c:pt>
                <c:pt idx="3">
                  <c:v>40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'Sheet1 (2)'!$I$3</c:f>
              <c:strCache>
                <c:ptCount val="1"/>
                <c:pt idx="0">
                  <c:v>7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</c:numCache>
            </c:numRef>
          </c:cat>
          <c:val>
            <c:numRef>
              <c:f>'Sheet1 (2)'!$I$4:$I$7</c:f>
              <c:numCache>
                <c:formatCode>General</c:formatCode>
                <c:ptCount val="4"/>
                <c:pt idx="0">
                  <c:v>42</c:v>
                </c:pt>
                <c:pt idx="1">
                  <c:v>55</c:v>
                </c:pt>
                <c:pt idx="2">
                  <c:v>57</c:v>
                </c:pt>
                <c:pt idx="3">
                  <c:v>46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'Sheet1 (2)'!$J$3</c:f>
              <c:strCache>
                <c:ptCount val="1"/>
                <c:pt idx="0">
                  <c:v>8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</c:numCache>
            </c:numRef>
          </c:cat>
          <c:val>
            <c:numRef>
              <c:f>'Sheet1 (2)'!$J$4:$J$7</c:f>
              <c:numCache>
                <c:formatCode>General</c:formatCode>
                <c:ptCount val="4"/>
                <c:pt idx="0">
                  <c:v>22</c:v>
                </c:pt>
                <c:pt idx="1">
                  <c:v>35</c:v>
                </c:pt>
                <c:pt idx="2">
                  <c:v>45</c:v>
                </c:pt>
                <c:pt idx="3">
                  <c:v>40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'Sheet1 (2)'!$K$3</c:f>
              <c:strCache>
                <c:ptCount val="1"/>
                <c:pt idx="0">
                  <c:v>9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</c:numCache>
            </c:numRef>
          </c:cat>
          <c:val>
            <c:numRef>
              <c:f>'Sheet1 (2)'!$K$4:$K$7</c:f>
              <c:numCache>
                <c:formatCode>General</c:formatCode>
                <c:ptCount val="4"/>
                <c:pt idx="0">
                  <c:v>24</c:v>
                </c:pt>
                <c:pt idx="1">
                  <c:v>30</c:v>
                </c:pt>
                <c:pt idx="2">
                  <c:v>42</c:v>
                </c:pt>
                <c:pt idx="3">
                  <c:v>47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'Sheet1 (2)'!$L$3</c:f>
              <c:strCache>
                <c:ptCount val="1"/>
                <c:pt idx="0">
                  <c:v>10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</c:numCache>
            </c:numRef>
          </c:cat>
          <c:val>
            <c:numRef>
              <c:f>'Sheet1 (2)'!$L$4:$L$7</c:f>
              <c:numCache>
                <c:formatCode>General</c:formatCode>
                <c:ptCount val="4"/>
                <c:pt idx="0">
                  <c:v>26</c:v>
                </c:pt>
                <c:pt idx="1">
                  <c:v>40</c:v>
                </c:pt>
                <c:pt idx="2">
                  <c:v>48</c:v>
                </c:pt>
                <c:pt idx="3">
                  <c:v>30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'Sheet1 (2)'!$M$3</c:f>
              <c:strCache>
                <c:ptCount val="1"/>
                <c:pt idx="0">
                  <c:v>mean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</c:numCache>
            </c:numRef>
          </c:cat>
          <c:val>
            <c:numRef>
              <c:f>'Sheet1 (2)'!$M$4:$M$7</c:f>
              <c:numCache>
                <c:formatCode>General</c:formatCode>
                <c:ptCount val="4"/>
                <c:pt idx="0">
                  <c:v>29.9</c:v>
                </c:pt>
                <c:pt idx="1">
                  <c:v>38.299999999999997</c:v>
                </c:pt>
                <c:pt idx="2">
                  <c:v>46.4</c:v>
                </c:pt>
                <c:pt idx="3">
                  <c:v>41.8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801792"/>
        <c:axId val="96735232"/>
      </c:lineChart>
      <c:catAx>
        <c:axId val="84801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673523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967352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48017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'Sheet1 (2)'!$C$3</c:f>
              <c:strCache>
                <c:ptCount val="1"/>
                <c:pt idx="0">
                  <c:v>1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'Sheet1 (2)'!$C$4:$C$7</c:f>
              <c:numCache>
                <c:formatCode>General</c:formatCode>
                <c:ptCount val="4"/>
                <c:pt idx="0">
                  <c:v>30</c:v>
                </c:pt>
                <c:pt idx="1">
                  <c:v>41</c:v>
                </c:pt>
                <c:pt idx="2">
                  <c:v>48</c:v>
                </c:pt>
                <c:pt idx="3">
                  <c:v>40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'Sheet1 (2)'!$D$3</c:f>
              <c:strCache>
                <c:ptCount val="1"/>
                <c:pt idx="0">
                  <c:v>2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'Sheet1 (2)'!$D$4:$D$7</c:f>
              <c:numCache>
                <c:formatCode>General</c:formatCode>
                <c:ptCount val="4"/>
                <c:pt idx="0">
                  <c:v>25</c:v>
                </c:pt>
                <c:pt idx="1">
                  <c:v>35</c:v>
                </c:pt>
                <c:pt idx="2">
                  <c:v>41</c:v>
                </c:pt>
                <c:pt idx="3">
                  <c:v>50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'Sheet1 (2)'!$E$3</c:f>
              <c:strCache>
                <c:ptCount val="1"/>
                <c:pt idx="0">
                  <c:v>3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'Sheet1 (2)'!$E$4:$E$7</c:f>
              <c:numCache>
                <c:formatCode>General</c:formatCode>
                <c:ptCount val="4"/>
                <c:pt idx="0">
                  <c:v>27</c:v>
                </c:pt>
                <c:pt idx="1">
                  <c:v>38</c:v>
                </c:pt>
                <c:pt idx="2">
                  <c:v>43</c:v>
                </c:pt>
                <c:pt idx="3">
                  <c:v>35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'Sheet1 (2)'!$F$3</c:f>
              <c:strCache>
                <c:ptCount val="1"/>
                <c:pt idx="0">
                  <c:v>4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'Sheet1 (2)'!$F$4:$F$7</c:f>
              <c:numCache>
                <c:formatCode>General</c:formatCode>
                <c:ptCount val="4"/>
                <c:pt idx="0">
                  <c:v>28</c:v>
                </c:pt>
                <c:pt idx="1">
                  <c:v>32</c:v>
                </c:pt>
                <c:pt idx="2">
                  <c:v>45</c:v>
                </c:pt>
                <c:pt idx="3">
                  <c:v>40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'Sheet1 (2)'!$G$3</c:f>
              <c:strCache>
                <c:ptCount val="1"/>
                <c:pt idx="0">
                  <c:v>5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'Sheet1 (2)'!$G$4:$G$7</c:f>
              <c:numCache>
                <c:formatCode>General</c:formatCode>
                <c:ptCount val="4"/>
                <c:pt idx="0">
                  <c:v>40</c:v>
                </c:pt>
                <c:pt idx="1">
                  <c:v>41</c:v>
                </c:pt>
                <c:pt idx="2">
                  <c:v>55</c:v>
                </c:pt>
                <c:pt idx="3">
                  <c:v>50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'Sheet1 (2)'!$H$3</c:f>
              <c:strCache>
                <c:ptCount val="1"/>
                <c:pt idx="0">
                  <c:v>6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'Sheet1 (2)'!$H$4:$H$7</c:f>
              <c:numCache>
                <c:formatCode>General</c:formatCode>
                <c:ptCount val="4"/>
                <c:pt idx="0">
                  <c:v>35</c:v>
                </c:pt>
                <c:pt idx="1">
                  <c:v>36</c:v>
                </c:pt>
                <c:pt idx="2">
                  <c:v>40</c:v>
                </c:pt>
                <c:pt idx="3">
                  <c:v>40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'Sheet1 (2)'!$I$3</c:f>
              <c:strCache>
                <c:ptCount val="1"/>
                <c:pt idx="0">
                  <c:v>7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'Sheet1 (2)'!$I$4:$I$7</c:f>
              <c:numCache>
                <c:formatCode>General</c:formatCode>
                <c:ptCount val="4"/>
                <c:pt idx="0">
                  <c:v>42</c:v>
                </c:pt>
                <c:pt idx="1">
                  <c:v>55</c:v>
                </c:pt>
                <c:pt idx="2">
                  <c:v>57</c:v>
                </c:pt>
                <c:pt idx="3">
                  <c:v>46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'Sheet1 (2)'!$J$3</c:f>
              <c:strCache>
                <c:ptCount val="1"/>
                <c:pt idx="0">
                  <c:v>8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'Sheet1 (2)'!$J$4:$J$7</c:f>
              <c:numCache>
                <c:formatCode>General</c:formatCode>
                <c:ptCount val="4"/>
                <c:pt idx="0">
                  <c:v>22</c:v>
                </c:pt>
                <c:pt idx="1">
                  <c:v>35</c:v>
                </c:pt>
                <c:pt idx="2">
                  <c:v>45</c:v>
                </c:pt>
                <c:pt idx="3">
                  <c:v>40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'Sheet1 (2)'!$K$3</c:f>
              <c:strCache>
                <c:ptCount val="1"/>
                <c:pt idx="0">
                  <c:v>9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'Sheet1 (2)'!$K$4:$K$7</c:f>
              <c:numCache>
                <c:formatCode>General</c:formatCode>
                <c:ptCount val="4"/>
                <c:pt idx="0">
                  <c:v>24</c:v>
                </c:pt>
                <c:pt idx="1">
                  <c:v>30</c:v>
                </c:pt>
                <c:pt idx="2">
                  <c:v>42</c:v>
                </c:pt>
                <c:pt idx="3">
                  <c:v>47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'Sheet1 (2)'!$L$3</c:f>
              <c:strCache>
                <c:ptCount val="1"/>
                <c:pt idx="0">
                  <c:v>10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'Sheet1 (2)'!$L$4:$L$7</c:f>
              <c:numCache>
                <c:formatCode>General</c:formatCode>
                <c:ptCount val="4"/>
                <c:pt idx="0">
                  <c:v>26</c:v>
                </c:pt>
                <c:pt idx="1">
                  <c:v>40</c:v>
                </c:pt>
                <c:pt idx="2">
                  <c:v>48</c:v>
                </c:pt>
                <c:pt idx="3">
                  <c:v>30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'Sheet1 (2)'!$M$3</c:f>
              <c:strCache>
                <c:ptCount val="1"/>
                <c:pt idx="0">
                  <c:v>mean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'Sheet1 (2)'!$B$4:$B$7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'Sheet1 (2)'!$M$4:$M$7</c:f>
              <c:numCache>
                <c:formatCode>General</c:formatCode>
                <c:ptCount val="4"/>
                <c:pt idx="0">
                  <c:v>29.9</c:v>
                </c:pt>
                <c:pt idx="1">
                  <c:v>38.299999999999997</c:v>
                </c:pt>
                <c:pt idx="2">
                  <c:v>46.4</c:v>
                </c:pt>
                <c:pt idx="3">
                  <c:v>41.8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778112"/>
        <c:axId val="96779648"/>
      </c:lineChart>
      <c:catAx>
        <c:axId val="9677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677964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967796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6778112"/>
        <c:crossesAt val="1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C27C0-8284-4714-AF41-026D7D183D57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88660-D81E-4672-B0B7-4BA1D3E69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07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Get rid of age crime curve</a:t>
            </a:r>
          </a:p>
          <a:p>
            <a:r>
              <a:rPr lang="en-GB" dirty="0" smtClean="0"/>
              <a:t>Parameters that describe the relationship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88660-D81E-4672-B0B7-4BA1D3E69E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74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Looks interrelationships.</a:t>
            </a:r>
            <a:r>
              <a:rPr lang="en-GB" baseline="0" dirty="0" smtClean="0"/>
              <a:t> Not starts and change over time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88660-D81E-4672-B0B7-4BA1D3E69E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1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Looks interrelationships.</a:t>
            </a:r>
            <a:r>
              <a:rPr lang="en-GB" baseline="0" dirty="0" smtClean="0"/>
              <a:t> Not starts and change over time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88660-D81E-4672-B0B7-4BA1D3E69E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1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equal to one another, to reflect that fact that the same variable is measured at each time point: no growth between EL1 and EL4.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D205C-DCAD-42C4-9F3B-3BB91BA055FD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395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7C5893-0C29-154D-8163-F41A042B88F3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4FBACE-CA08-9548-8CD1-62487C0B9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C5893-0C29-154D-8163-F41A042B88F3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FBACE-CA08-9548-8CD1-62487C0B9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C5893-0C29-154D-8163-F41A042B88F3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FBACE-CA08-9548-8CD1-62487C0B9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C5893-0C29-154D-8163-F41A042B88F3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FBACE-CA08-9548-8CD1-62487C0B9C2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C5893-0C29-154D-8163-F41A042B88F3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FBACE-CA08-9548-8CD1-62487C0B9C2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C5893-0C29-154D-8163-F41A042B88F3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FBACE-CA08-9548-8CD1-62487C0B9C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C5893-0C29-154D-8163-F41A042B88F3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FBACE-CA08-9548-8CD1-62487C0B9C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C5893-0C29-154D-8163-F41A042B88F3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FBACE-CA08-9548-8CD1-62487C0B9C2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C5893-0C29-154D-8163-F41A042B88F3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FBACE-CA08-9548-8CD1-62487C0B9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17C5893-0C29-154D-8163-F41A042B88F3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FBACE-CA08-9548-8CD1-62487C0B9C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7C5893-0C29-154D-8163-F41A042B88F3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4FBACE-CA08-9548-8CD1-62487C0B9C2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7C5893-0C29-154D-8163-F41A042B88F3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4FBACE-CA08-9548-8CD1-62487C0B9C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kcl.ac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ertical Text Placeholder 13"/>
          <p:cNvSpPr>
            <a:spLocks noGrp="1"/>
          </p:cNvSpPr>
          <p:nvPr>
            <p:ph idx="1"/>
          </p:nvPr>
        </p:nvSpPr>
        <p:spPr>
          <a:xfrm>
            <a:off x="457200" y="982694"/>
            <a:ext cx="8229600" cy="4728057"/>
          </a:xfrm>
        </p:spPr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2800" dirty="0"/>
              <a:t>Rachael Bedford</a:t>
            </a:r>
          </a:p>
          <a:p>
            <a:pPr marL="0" indent="0" algn="ctr">
              <a:buNone/>
            </a:pPr>
            <a:endParaRPr lang="en-GB" sz="2800" dirty="0"/>
          </a:p>
          <a:p>
            <a:pPr marL="0" indent="0" algn="ctr">
              <a:buNone/>
            </a:pPr>
            <a:r>
              <a:rPr lang="en-GB" sz="2800" dirty="0" err="1">
                <a:solidFill>
                  <a:schemeClr val="bg1">
                    <a:lumMod val="50000"/>
                  </a:schemeClr>
                </a:solidFill>
              </a:rPr>
              <a:t>Mplus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: Longitudinal Analysis Workshop</a:t>
            </a:r>
          </a:p>
          <a:p>
            <a:pPr marL="0" indent="0" algn="ctr">
              <a:buNone/>
            </a:pP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26/09/2017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371260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Autoregressive and Growth Curve Models</a:t>
            </a:r>
            <a:endParaRPr lang="en-US" sz="4000" dirty="0"/>
          </a:p>
        </p:txBody>
      </p:sp>
      <p:pic>
        <p:nvPicPr>
          <p:cNvPr id="5" name="Picture 2275" descr="KC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109" y="5839475"/>
            <a:ext cx="1336964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E:\Henry Wellcome Fellowship\Grant information\WT fellow 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004814"/>
            <a:ext cx="2314015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ertical Text Placeholder 13"/>
          <p:cNvSpPr>
            <a:spLocks noGrp="1"/>
          </p:cNvSpPr>
          <p:nvPr>
            <p:ph idx="1"/>
          </p:nvPr>
        </p:nvSpPr>
        <p:spPr>
          <a:xfrm>
            <a:off x="457200" y="982694"/>
            <a:ext cx="8229600" cy="4728057"/>
          </a:xfrm>
        </p:spPr>
        <p:txBody>
          <a:bodyPr>
            <a:normAutofit/>
          </a:bodyPr>
          <a:lstStyle/>
          <a:p>
            <a:r>
              <a:rPr lang="en-GB" dirty="0"/>
              <a:t>Like autoregressive models, GCMs explain change in the variance-covariance matrix over </a:t>
            </a:r>
            <a:r>
              <a:rPr lang="en-GB" dirty="0" smtClean="0"/>
              <a:t>time.</a:t>
            </a:r>
          </a:p>
          <a:p>
            <a:endParaRPr lang="en-GB" dirty="0" smtClean="0"/>
          </a:p>
          <a:p>
            <a:r>
              <a:rPr lang="en-GB" dirty="0" smtClean="0"/>
              <a:t>But</a:t>
            </a:r>
            <a:r>
              <a:rPr lang="en-GB" dirty="0"/>
              <a:t>, GCMs </a:t>
            </a:r>
            <a:r>
              <a:rPr lang="en-GB" dirty="0" smtClean="0"/>
              <a:t>enable inter- </a:t>
            </a:r>
            <a:r>
              <a:rPr lang="en-GB" dirty="0"/>
              <a:t>and intra-individual </a:t>
            </a:r>
            <a:r>
              <a:rPr lang="en-GB" dirty="0" smtClean="0"/>
              <a:t>change to be quantified.</a:t>
            </a:r>
          </a:p>
          <a:p>
            <a:endParaRPr lang="en-GB" dirty="0"/>
          </a:p>
          <a:p>
            <a:r>
              <a:rPr lang="en-GB" dirty="0"/>
              <a:t>3 time points-linear </a:t>
            </a:r>
            <a:r>
              <a:rPr lang="en-GB" dirty="0" smtClean="0"/>
              <a:t>growth</a:t>
            </a:r>
          </a:p>
          <a:p>
            <a:endParaRPr lang="en-GB" dirty="0"/>
          </a:p>
          <a:p>
            <a:r>
              <a:rPr lang="en-GB" dirty="0"/>
              <a:t>3+ time points-can fit curvilinear </a:t>
            </a:r>
            <a:r>
              <a:rPr lang="en-GB" dirty="0" smtClean="0"/>
              <a:t>functions</a:t>
            </a:r>
            <a:endParaRPr lang="en-GB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000" dirty="0"/>
              <a:t>Growth Curve Models (GCMs)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35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/>
              <a:t>Intercept &amp; slope latent factors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2699792" y="2606467"/>
            <a:ext cx="4000111" cy="19092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682700" y="2709017"/>
            <a:ext cx="4017203" cy="1922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699792" y="2459765"/>
            <a:ext cx="3598458" cy="20999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716883" y="3049423"/>
            <a:ext cx="3839171" cy="1417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682699" y="2459765"/>
            <a:ext cx="4017203" cy="192280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691246" y="2636912"/>
            <a:ext cx="4017203" cy="19228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664179" y="2543797"/>
            <a:ext cx="4017203" cy="1922803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698364" y="3290131"/>
            <a:ext cx="4001539" cy="121688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698363" y="2709017"/>
            <a:ext cx="3983019" cy="180670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345679" y="4722482"/>
            <a:ext cx="35123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6               12             24           36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3768355" y="4999609"/>
            <a:ext cx="1862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Age in months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842369" y="2957857"/>
            <a:ext cx="2541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Expressive language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2682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/>
              <a:t>Intercept &amp; slope latent factors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2699792" y="2606467"/>
            <a:ext cx="4000111" cy="19092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670620" y="2478280"/>
            <a:ext cx="3926733" cy="2237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698364" y="3324314"/>
            <a:ext cx="4001539" cy="67849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698364" y="2375731"/>
            <a:ext cx="3702436" cy="24248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698364" y="2897024"/>
            <a:ext cx="4001539" cy="136307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670620" y="4607161"/>
            <a:ext cx="0" cy="2174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345679" y="4722482"/>
            <a:ext cx="35123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6               12             24           36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3768355" y="4999609"/>
            <a:ext cx="1862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Age in months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842369" y="2957857"/>
            <a:ext cx="2541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Expressive language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3775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GCM explained</a:t>
            </a:r>
            <a:endParaRPr lang="en-GB" dirty="0"/>
          </a:p>
        </p:txBody>
      </p:sp>
      <p:pic>
        <p:nvPicPr>
          <p:cNvPr id="1026" name="Object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6" t="-200" r="-82" b="-378"/>
          <a:stretch>
            <a:fillRect/>
          </a:stretch>
        </p:blipFill>
        <p:spPr bwMode="auto">
          <a:xfrm>
            <a:off x="1676400" y="1752600"/>
            <a:ext cx="5486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own Arrow 5"/>
          <p:cNvSpPr/>
          <p:nvPr/>
        </p:nvSpPr>
        <p:spPr>
          <a:xfrm rot="3392582">
            <a:off x="5836516" y="1123237"/>
            <a:ext cx="249599" cy="1371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602282" y="838200"/>
            <a:ext cx="2541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Regression coefficients of language on intercept fixed at 1</a:t>
            </a:r>
            <a:endParaRPr lang="en-GB" dirty="0"/>
          </a:p>
        </p:txBody>
      </p:sp>
      <p:sp>
        <p:nvSpPr>
          <p:cNvPr id="9" name="Down Arrow 8"/>
          <p:cNvSpPr/>
          <p:nvPr/>
        </p:nvSpPr>
        <p:spPr>
          <a:xfrm rot="17493604">
            <a:off x="1939574" y="1990572"/>
            <a:ext cx="301294" cy="6996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19291" y="1518022"/>
            <a:ext cx="19055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Regression of intercept and slope on group.</a:t>
            </a:r>
            <a:endParaRPr lang="en-GB" dirty="0"/>
          </a:p>
        </p:txBody>
      </p:sp>
      <p:sp>
        <p:nvSpPr>
          <p:cNvPr id="11" name="Down Arrow 10"/>
          <p:cNvSpPr/>
          <p:nvPr/>
        </p:nvSpPr>
        <p:spPr>
          <a:xfrm rot="15121501">
            <a:off x="2401618" y="5230733"/>
            <a:ext cx="291770" cy="6445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41937" y="5165651"/>
            <a:ext cx="1905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Mean of slope freely estimated.</a:t>
            </a:r>
            <a:endParaRPr lang="en-GB" dirty="0"/>
          </a:p>
        </p:txBody>
      </p:sp>
      <p:sp>
        <p:nvSpPr>
          <p:cNvPr id="13" name="Down Arrow 12"/>
          <p:cNvSpPr/>
          <p:nvPr/>
        </p:nvSpPr>
        <p:spPr>
          <a:xfrm rot="7851544">
            <a:off x="5421981" y="5232541"/>
            <a:ext cx="292771" cy="7858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054298" y="5657671"/>
            <a:ext cx="3089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Regression coefficients of language on slope fixed at age/difference between visits.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191000" y="2438400"/>
            <a:ext cx="1538158" cy="2667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8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000" dirty="0" smtClean="0"/>
              <a:t>Adding a quadratic term</a:t>
            </a:r>
            <a:endParaRPr lang="en-US" sz="4000" dirty="0"/>
          </a:p>
        </p:txBody>
      </p:sp>
      <p:sp>
        <p:nvSpPr>
          <p:cNvPr id="52" name="Oval 51"/>
          <p:cNvSpPr/>
          <p:nvPr/>
        </p:nvSpPr>
        <p:spPr>
          <a:xfrm>
            <a:off x="2019527" y="2829136"/>
            <a:ext cx="1149491" cy="1152064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200" kern="120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slope</a:t>
            </a:r>
            <a:endParaRPr lang="en-GB" sz="1200">
              <a:effectLst/>
              <a:latin typeface="Times New Roman"/>
              <a:ea typeface="Times New Roman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2019527" y="1068036"/>
            <a:ext cx="1139490" cy="1110381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intercept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54" name="Straight Arrow Connector 53"/>
          <p:cNvCxnSpPr>
            <a:stCxn id="53" idx="6"/>
            <a:endCxn id="67" idx="1"/>
          </p:cNvCxnSpPr>
          <p:nvPr/>
        </p:nvCxnSpPr>
        <p:spPr>
          <a:xfrm>
            <a:off x="3159017" y="1623227"/>
            <a:ext cx="1373127" cy="18487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53" idx="6"/>
            <a:endCxn id="68" idx="1"/>
          </p:cNvCxnSpPr>
          <p:nvPr/>
        </p:nvCxnSpPr>
        <p:spPr>
          <a:xfrm>
            <a:off x="3159017" y="1623227"/>
            <a:ext cx="1410844" cy="100179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3" idx="6"/>
            <a:endCxn id="69" idx="1"/>
          </p:cNvCxnSpPr>
          <p:nvPr/>
        </p:nvCxnSpPr>
        <p:spPr>
          <a:xfrm>
            <a:off x="3159017" y="1623227"/>
            <a:ext cx="1412982" cy="220702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2" idx="6"/>
            <a:endCxn id="67" idx="1"/>
          </p:cNvCxnSpPr>
          <p:nvPr/>
        </p:nvCxnSpPr>
        <p:spPr>
          <a:xfrm flipV="1">
            <a:off x="3169018" y="1641714"/>
            <a:ext cx="1363126" cy="1763454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2" idx="6"/>
            <a:endCxn id="68" idx="1"/>
          </p:cNvCxnSpPr>
          <p:nvPr/>
        </p:nvCxnSpPr>
        <p:spPr>
          <a:xfrm flipV="1">
            <a:off x="3169018" y="2625017"/>
            <a:ext cx="1400843" cy="78015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2" idx="6"/>
            <a:endCxn id="69" idx="1"/>
          </p:cNvCxnSpPr>
          <p:nvPr/>
        </p:nvCxnSpPr>
        <p:spPr>
          <a:xfrm>
            <a:off x="3169018" y="3405168"/>
            <a:ext cx="1402981" cy="42508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52" idx="0"/>
          </p:cNvCxnSpPr>
          <p:nvPr/>
        </p:nvCxnSpPr>
        <p:spPr>
          <a:xfrm>
            <a:off x="2451555" y="2613124"/>
            <a:ext cx="142717" cy="216012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2382158" y="2166583"/>
            <a:ext cx="144009" cy="28801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Arc 2"/>
          <p:cNvSpPr>
            <a:spLocks/>
          </p:cNvSpPr>
          <p:nvPr/>
        </p:nvSpPr>
        <p:spPr bwMode="auto">
          <a:xfrm rot="21379785" flipH="1" flipV="1">
            <a:off x="2298311" y="2424581"/>
            <a:ext cx="155875" cy="234894"/>
          </a:xfrm>
          <a:custGeom>
            <a:avLst/>
            <a:gdLst>
              <a:gd name="G0" fmla="+- 1642 0 0"/>
              <a:gd name="G1" fmla="+- 21600 0 0"/>
              <a:gd name="G2" fmla="+- 21600 0 0"/>
              <a:gd name="T0" fmla="*/ 1642 w 23242"/>
              <a:gd name="T1" fmla="*/ 0 h 43200"/>
              <a:gd name="T2" fmla="*/ 0 w 23242"/>
              <a:gd name="T3" fmla="*/ 43138 h 43200"/>
              <a:gd name="T4" fmla="*/ 1642 w 23242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242" h="43200" fill="none" extrusionOk="0">
                <a:moveTo>
                  <a:pt x="1641" y="0"/>
                </a:moveTo>
                <a:cubicBezTo>
                  <a:pt x="13571" y="0"/>
                  <a:pt x="23242" y="9670"/>
                  <a:pt x="23242" y="21600"/>
                </a:cubicBezTo>
                <a:cubicBezTo>
                  <a:pt x="23242" y="33529"/>
                  <a:pt x="13571" y="43200"/>
                  <a:pt x="1642" y="43200"/>
                </a:cubicBezTo>
                <a:cubicBezTo>
                  <a:pt x="1094" y="43200"/>
                  <a:pt x="546" y="43179"/>
                  <a:pt x="0" y="43137"/>
                </a:cubicBezTo>
              </a:path>
              <a:path w="23242" h="43200" stroke="0" extrusionOk="0">
                <a:moveTo>
                  <a:pt x="1641" y="0"/>
                </a:moveTo>
                <a:cubicBezTo>
                  <a:pt x="13571" y="0"/>
                  <a:pt x="23242" y="9670"/>
                  <a:pt x="23242" y="21600"/>
                </a:cubicBezTo>
                <a:cubicBezTo>
                  <a:pt x="23242" y="33529"/>
                  <a:pt x="13571" y="43200"/>
                  <a:pt x="1642" y="43200"/>
                </a:cubicBezTo>
                <a:cubicBezTo>
                  <a:pt x="1094" y="43200"/>
                  <a:pt x="546" y="43179"/>
                  <a:pt x="0" y="43137"/>
                </a:cubicBezTo>
                <a:lnTo>
                  <a:pt x="1642" y="21600"/>
                </a:lnTo>
                <a:close/>
              </a:path>
            </a:pathLst>
          </a:custGeom>
          <a:noFill/>
          <a:ln w="9525">
            <a:solidFill>
              <a:schemeClr val="bg1">
                <a:lumMod val="75000"/>
              </a:schemeClr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rot="10800000" flipV="1">
            <a:off x="5654127" y="1634629"/>
            <a:ext cx="466943" cy="26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0800000" flipV="1">
            <a:off x="5690234" y="2627831"/>
            <a:ext cx="466943" cy="26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0800000" flipV="1">
            <a:off x="5690235" y="3855565"/>
            <a:ext cx="466943" cy="26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6565" y="3189156"/>
            <a:ext cx="1257598" cy="43202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800" kern="1200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Covariate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532144" y="1425702"/>
            <a:ext cx="1138181" cy="432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800" kern="1200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Del 12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569861" y="2406191"/>
            <a:ext cx="1100464" cy="437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800" kern="1200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Del 13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571999" y="3621180"/>
            <a:ext cx="1098325" cy="4181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800" kern="1200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Del 14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70" name="Straight Arrow Connector 69"/>
          <p:cNvCxnSpPr>
            <a:stCxn id="66" idx="0"/>
            <a:endCxn id="53" idx="2"/>
          </p:cNvCxnSpPr>
          <p:nvPr/>
        </p:nvCxnSpPr>
        <p:spPr>
          <a:xfrm flipV="1">
            <a:off x="695364" y="1623227"/>
            <a:ext cx="1324163" cy="156592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6" idx="3"/>
            <a:endCxn id="52" idx="2"/>
          </p:cNvCxnSpPr>
          <p:nvPr/>
        </p:nvCxnSpPr>
        <p:spPr>
          <a:xfrm>
            <a:off x="1324163" y="3405168"/>
            <a:ext cx="695364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39"/>
          <p:cNvSpPr txBox="1"/>
          <p:nvPr/>
        </p:nvSpPr>
        <p:spPr>
          <a:xfrm>
            <a:off x="3672480" y="4400532"/>
            <a:ext cx="50403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4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6" name="TextBox 40"/>
          <p:cNvSpPr txBox="1"/>
          <p:nvPr/>
        </p:nvSpPr>
        <p:spPr>
          <a:xfrm>
            <a:off x="3585554" y="4084921"/>
            <a:ext cx="35836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latin typeface="Times New Roman"/>
                <a:ea typeface="Times New Roman"/>
              </a:rPr>
              <a:t>1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7" name="TextBox 45"/>
          <p:cNvSpPr txBox="1"/>
          <p:nvPr/>
        </p:nvSpPr>
        <p:spPr>
          <a:xfrm>
            <a:off x="3313458" y="3714826"/>
            <a:ext cx="359022" cy="3077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0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2014526" y="4367955"/>
            <a:ext cx="1149491" cy="11520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200" kern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quadratic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71999" y="4688114"/>
            <a:ext cx="1098325" cy="4405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800" kern="1200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Del 15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48" name="Straight Arrow Connector 47"/>
          <p:cNvCxnSpPr>
            <a:stCxn id="52" idx="6"/>
            <a:endCxn id="40" idx="1"/>
          </p:cNvCxnSpPr>
          <p:nvPr/>
        </p:nvCxnSpPr>
        <p:spPr>
          <a:xfrm>
            <a:off x="3169018" y="3405168"/>
            <a:ext cx="1402981" cy="150319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9" idx="6"/>
            <a:endCxn id="67" idx="1"/>
          </p:cNvCxnSpPr>
          <p:nvPr/>
        </p:nvCxnSpPr>
        <p:spPr>
          <a:xfrm flipV="1">
            <a:off x="3164017" y="1641714"/>
            <a:ext cx="1368127" cy="330227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39" idx="6"/>
            <a:endCxn id="68" idx="1"/>
          </p:cNvCxnSpPr>
          <p:nvPr/>
        </p:nvCxnSpPr>
        <p:spPr>
          <a:xfrm flipV="1">
            <a:off x="3164017" y="2625017"/>
            <a:ext cx="1405844" cy="23189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39" idx="6"/>
            <a:endCxn id="69" idx="1"/>
          </p:cNvCxnSpPr>
          <p:nvPr/>
        </p:nvCxnSpPr>
        <p:spPr>
          <a:xfrm flipV="1">
            <a:off x="3164017" y="3830248"/>
            <a:ext cx="1407982" cy="11137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39" idx="6"/>
            <a:endCxn id="40" idx="1"/>
          </p:cNvCxnSpPr>
          <p:nvPr/>
        </p:nvCxnSpPr>
        <p:spPr>
          <a:xfrm flipV="1">
            <a:off x="3164017" y="4908367"/>
            <a:ext cx="1407982" cy="356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39"/>
          <p:cNvSpPr txBox="1"/>
          <p:nvPr/>
        </p:nvSpPr>
        <p:spPr>
          <a:xfrm>
            <a:off x="3691901" y="4918369"/>
            <a:ext cx="50403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 smtClean="0">
                <a:effectLst/>
                <a:latin typeface="Times New Roman"/>
                <a:ea typeface="Times New Roman"/>
              </a:rPr>
              <a:t>9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116" name="Straight Arrow Connector 115"/>
          <p:cNvCxnSpPr/>
          <p:nvPr/>
        </p:nvCxnSpPr>
        <p:spPr>
          <a:xfrm rot="10800000" flipV="1">
            <a:off x="5691838" y="4921316"/>
            <a:ext cx="466943" cy="26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>
            <a:off x="2153172" y="4259949"/>
            <a:ext cx="142717" cy="2160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flipV="1">
            <a:off x="2157415" y="3860751"/>
            <a:ext cx="79737" cy="2094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Arc 2"/>
          <p:cNvSpPr>
            <a:spLocks/>
          </p:cNvSpPr>
          <p:nvPr/>
        </p:nvSpPr>
        <p:spPr bwMode="auto">
          <a:xfrm rot="21379785" flipH="1" flipV="1">
            <a:off x="2034445" y="4035956"/>
            <a:ext cx="104688" cy="289243"/>
          </a:xfrm>
          <a:custGeom>
            <a:avLst/>
            <a:gdLst>
              <a:gd name="G0" fmla="+- 1642 0 0"/>
              <a:gd name="G1" fmla="+- 21600 0 0"/>
              <a:gd name="G2" fmla="+- 21600 0 0"/>
              <a:gd name="T0" fmla="*/ 1642 w 23242"/>
              <a:gd name="T1" fmla="*/ 0 h 43200"/>
              <a:gd name="T2" fmla="*/ 0 w 23242"/>
              <a:gd name="T3" fmla="*/ 43138 h 43200"/>
              <a:gd name="T4" fmla="*/ 1642 w 23242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242" h="43200" fill="none" extrusionOk="0">
                <a:moveTo>
                  <a:pt x="1641" y="0"/>
                </a:moveTo>
                <a:cubicBezTo>
                  <a:pt x="13571" y="0"/>
                  <a:pt x="23242" y="9670"/>
                  <a:pt x="23242" y="21600"/>
                </a:cubicBezTo>
                <a:cubicBezTo>
                  <a:pt x="23242" y="33529"/>
                  <a:pt x="13571" y="43200"/>
                  <a:pt x="1642" y="43200"/>
                </a:cubicBezTo>
                <a:cubicBezTo>
                  <a:pt x="1094" y="43200"/>
                  <a:pt x="546" y="43179"/>
                  <a:pt x="0" y="43137"/>
                </a:cubicBezTo>
              </a:path>
              <a:path w="23242" h="43200" stroke="0" extrusionOk="0">
                <a:moveTo>
                  <a:pt x="1641" y="0"/>
                </a:moveTo>
                <a:cubicBezTo>
                  <a:pt x="13571" y="0"/>
                  <a:pt x="23242" y="9670"/>
                  <a:pt x="23242" y="21600"/>
                </a:cubicBezTo>
                <a:cubicBezTo>
                  <a:pt x="23242" y="33529"/>
                  <a:pt x="13571" y="43200"/>
                  <a:pt x="1642" y="43200"/>
                </a:cubicBezTo>
                <a:cubicBezTo>
                  <a:pt x="1094" y="43200"/>
                  <a:pt x="546" y="43179"/>
                  <a:pt x="0" y="43137"/>
                </a:cubicBezTo>
                <a:lnTo>
                  <a:pt x="1642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21" name="Arc 2"/>
          <p:cNvSpPr>
            <a:spLocks/>
          </p:cNvSpPr>
          <p:nvPr/>
        </p:nvSpPr>
        <p:spPr bwMode="auto">
          <a:xfrm rot="632103" flipH="1" flipV="1">
            <a:off x="1755746" y="2401516"/>
            <a:ext cx="384841" cy="1847640"/>
          </a:xfrm>
          <a:custGeom>
            <a:avLst/>
            <a:gdLst>
              <a:gd name="G0" fmla="+- 1642 0 0"/>
              <a:gd name="G1" fmla="+- 21600 0 0"/>
              <a:gd name="G2" fmla="+- 21600 0 0"/>
              <a:gd name="T0" fmla="*/ 1642 w 23242"/>
              <a:gd name="T1" fmla="*/ 0 h 43200"/>
              <a:gd name="T2" fmla="*/ 0 w 23242"/>
              <a:gd name="T3" fmla="*/ 43138 h 43200"/>
              <a:gd name="T4" fmla="*/ 1642 w 23242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242" h="43200" fill="none" extrusionOk="0">
                <a:moveTo>
                  <a:pt x="1641" y="0"/>
                </a:moveTo>
                <a:cubicBezTo>
                  <a:pt x="13571" y="0"/>
                  <a:pt x="23242" y="9670"/>
                  <a:pt x="23242" y="21600"/>
                </a:cubicBezTo>
                <a:cubicBezTo>
                  <a:pt x="23242" y="33529"/>
                  <a:pt x="13571" y="43200"/>
                  <a:pt x="1642" y="43200"/>
                </a:cubicBezTo>
                <a:cubicBezTo>
                  <a:pt x="1094" y="43200"/>
                  <a:pt x="546" y="43179"/>
                  <a:pt x="0" y="43137"/>
                </a:cubicBezTo>
              </a:path>
              <a:path w="23242" h="43200" stroke="0" extrusionOk="0">
                <a:moveTo>
                  <a:pt x="1641" y="0"/>
                </a:moveTo>
                <a:cubicBezTo>
                  <a:pt x="13571" y="0"/>
                  <a:pt x="23242" y="9670"/>
                  <a:pt x="23242" y="21600"/>
                </a:cubicBezTo>
                <a:cubicBezTo>
                  <a:pt x="23242" y="33529"/>
                  <a:pt x="13571" y="43200"/>
                  <a:pt x="1642" y="43200"/>
                </a:cubicBezTo>
                <a:cubicBezTo>
                  <a:pt x="1094" y="43200"/>
                  <a:pt x="546" y="43179"/>
                  <a:pt x="0" y="43137"/>
                </a:cubicBezTo>
                <a:lnTo>
                  <a:pt x="1642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cxnSp>
        <p:nvCxnSpPr>
          <p:cNvPr id="140" name="Straight Arrow Connector 139"/>
          <p:cNvCxnSpPr>
            <a:stCxn id="66" idx="2"/>
            <a:endCxn id="39" idx="2"/>
          </p:cNvCxnSpPr>
          <p:nvPr/>
        </p:nvCxnSpPr>
        <p:spPr>
          <a:xfrm>
            <a:off x="695364" y="3621180"/>
            <a:ext cx="1319162" cy="13228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157" y="4009749"/>
            <a:ext cx="2594984" cy="1548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003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ertical Text Placeholder 13"/>
          <p:cNvSpPr>
            <a:spLocks noGrp="1"/>
          </p:cNvSpPr>
          <p:nvPr>
            <p:ph idx="1"/>
          </p:nvPr>
        </p:nvSpPr>
        <p:spPr>
          <a:xfrm>
            <a:off x="457200" y="982694"/>
            <a:ext cx="8229600" cy="472805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000" dirty="0" smtClean="0"/>
              <a:t>Equations! (Thank you </a:t>
            </a:r>
            <a:r>
              <a:rPr lang="en-GB" sz="4000" dirty="0" err="1" smtClean="0"/>
              <a:t>Muthéns</a:t>
            </a:r>
            <a:r>
              <a:rPr lang="en-GB" sz="4000" dirty="0" smtClean="0"/>
              <a:t>)</a:t>
            </a:r>
            <a:endParaRPr lang="en-US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6" y="982694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873" y="2532124"/>
            <a:ext cx="457200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6386069" y="753590"/>
            <a:ext cx="1942590" cy="1524743"/>
            <a:chOff x="2787770" y="1857330"/>
            <a:chExt cx="4035385" cy="3672204"/>
          </a:xfrm>
        </p:grpSpPr>
        <p:sp>
          <p:nvSpPr>
            <p:cNvPr id="10" name="Oval 9"/>
            <p:cNvSpPr/>
            <p:nvPr/>
          </p:nvSpPr>
          <p:spPr>
            <a:xfrm>
              <a:off x="2787770" y="4377470"/>
              <a:ext cx="1149491" cy="11520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en-GB" sz="1200" kern="1200" dirty="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s</a:t>
              </a:r>
              <a:endParaRPr lang="en-GB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787770" y="1857330"/>
              <a:ext cx="1139490" cy="111038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en-GB" sz="1200" kern="1200" dirty="0" err="1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i</a:t>
              </a:r>
              <a:endParaRPr lang="en-GB" sz="12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2" name="Straight Arrow Connector 11"/>
            <p:cNvCxnSpPr>
              <a:stCxn id="11" idx="6"/>
              <a:endCxn id="27" idx="1"/>
            </p:cNvCxnSpPr>
            <p:nvPr/>
          </p:nvCxnSpPr>
          <p:spPr>
            <a:xfrm flipV="1">
              <a:off x="3927260" y="2412520"/>
              <a:ext cx="1487602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endCxn id="28" idx="1"/>
            </p:cNvCxnSpPr>
            <p:nvPr/>
          </p:nvCxnSpPr>
          <p:spPr>
            <a:xfrm>
              <a:off x="3927790" y="2484593"/>
              <a:ext cx="1523716" cy="119264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endCxn id="29" idx="1"/>
            </p:cNvCxnSpPr>
            <p:nvPr/>
          </p:nvCxnSpPr>
          <p:spPr>
            <a:xfrm>
              <a:off x="3927790" y="2484593"/>
              <a:ext cx="1524252" cy="254081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0" idx="6"/>
              <a:endCxn id="27" idx="1"/>
            </p:cNvCxnSpPr>
            <p:nvPr/>
          </p:nvCxnSpPr>
          <p:spPr>
            <a:xfrm flipV="1">
              <a:off x="3937261" y="2412520"/>
              <a:ext cx="1477601" cy="254098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endCxn id="28" idx="1"/>
            </p:cNvCxnSpPr>
            <p:nvPr/>
          </p:nvCxnSpPr>
          <p:spPr>
            <a:xfrm flipV="1">
              <a:off x="3937792" y="3677242"/>
              <a:ext cx="1513714" cy="13483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29" idx="1"/>
            </p:cNvCxnSpPr>
            <p:nvPr/>
          </p:nvCxnSpPr>
          <p:spPr>
            <a:xfrm flipV="1">
              <a:off x="3937792" y="5025403"/>
              <a:ext cx="1514250" cy="17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endCxn id="10" idx="0"/>
            </p:cNvCxnSpPr>
            <p:nvPr/>
          </p:nvCxnSpPr>
          <p:spPr>
            <a:xfrm>
              <a:off x="3219798" y="4161458"/>
              <a:ext cx="142717" cy="21601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3291803" y="2937390"/>
              <a:ext cx="144009" cy="28801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Arc 2"/>
            <p:cNvSpPr>
              <a:spLocks/>
            </p:cNvSpPr>
            <p:nvPr/>
          </p:nvSpPr>
          <p:spPr bwMode="auto">
            <a:xfrm rot="167745" flipH="1" flipV="1">
              <a:off x="2880492" y="3233973"/>
              <a:ext cx="372214" cy="858552"/>
            </a:xfrm>
            <a:custGeom>
              <a:avLst/>
              <a:gdLst>
                <a:gd name="G0" fmla="+- 1642 0 0"/>
                <a:gd name="G1" fmla="+- 21600 0 0"/>
                <a:gd name="G2" fmla="+- 21600 0 0"/>
                <a:gd name="T0" fmla="*/ 1642 w 23242"/>
                <a:gd name="T1" fmla="*/ 0 h 43200"/>
                <a:gd name="T2" fmla="*/ 0 w 23242"/>
                <a:gd name="T3" fmla="*/ 43138 h 43200"/>
                <a:gd name="T4" fmla="*/ 1642 w 2324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242" h="43200" fill="none" extrusionOk="0">
                  <a:moveTo>
                    <a:pt x="1641" y="0"/>
                  </a:moveTo>
                  <a:cubicBezTo>
                    <a:pt x="13571" y="0"/>
                    <a:pt x="23242" y="9670"/>
                    <a:pt x="23242" y="21600"/>
                  </a:cubicBezTo>
                  <a:cubicBezTo>
                    <a:pt x="23242" y="33529"/>
                    <a:pt x="13571" y="43200"/>
                    <a:pt x="1642" y="43200"/>
                  </a:cubicBezTo>
                  <a:cubicBezTo>
                    <a:pt x="1094" y="43200"/>
                    <a:pt x="546" y="43179"/>
                    <a:pt x="0" y="43137"/>
                  </a:cubicBezTo>
                </a:path>
                <a:path w="23242" h="43200" stroke="0" extrusionOk="0">
                  <a:moveTo>
                    <a:pt x="1641" y="0"/>
                  </a:moveTo>
                  <a:cubicBezTo>
                    <a:pt x="13571" y="0"/>
                    <a:pt x="23242" y="9670"/>
                    <a:pt x="23242" y="21600"/>
                  </a:cubicBezTo>
                  <a:cubicBezTo>
                    <a:pt x="23242" y="33529"/>
                    <a:pt x="13571" y="43200"/>
                    <a:pt x="1642" y="43200"/>
                  </a:cubicBezTo>
                  <a:cubicBezTo>
                    <a:pt x="1094" y="43200"/>
                    <a:pt x="546" y="43179"/>
                    <a:pt x="0" y="43137"/>
                  </a:cubicBezTo>
                  <a:lnTo>
                    <a:pt x="1642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rot="10800000" flipV="1">
              <a:off x="6318500" y="2409905"/>
              <a:ext cx="466943" cy="261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0800000" flipV="1">
              <a:off x="6355676" y="3673477"/>
              <a:ext cx="466943" cy="261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10800000" flipV="1">
              <a:off x="6356212" y="5005646"/>
              <a:ext cx="466943" cy="261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5414862" y="2196508"/>
              <a:ext cx="903638" cy="432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en-GB" sz="1200" kern="1200" dirty="0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13</a:t>
              </a:r>
              <a:endParaRPr lang="en-GB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451506" y="3461230"/>
              <a:ext cx="903102" cy="432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en-GB" sz="1200" kern="1200" dirty="0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14</a:t>
              </a:r>
              <a:endParaRPr lang="en-GB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452042" y="4809403"/>
              <a:ext cx="902566" cy="432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en-GB" sz="1200" kern="1200" dirty="0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15</a:t>
              </a:r>
              <a:endParaRPr lang="en-GB" sz="1200" dirty="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864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ertical Text Placeholder 13"/>
          <p:cNvSpPr>
            <a:spLocks noGrp="1"/>
          </p:cNvSpPr>
          <p:nvPr>
            <p:ph idx="1"/>
          </p:nvPr>
        </p:nvSpPr>
        <p:spPr>
          <a:xfrm>
            <a:off x="457200" y="982694"/>
            <a:ext cx="8229600" cy="4728057"/>
          </a:xfrm>
        </p:spPr>
        <p:txBody>
          <a:bodyPr/>
          <a:lstStyle/>
          <a:p>
            <a:r>
              <a:rPr lang="en-GB" dirty="0" smtClean="0"/>
              <a:t>The slope pathways or coefficients can be fixed to reflect the time between visits</a:t>
            </a:r>
          </a:p>
          <a:p>
            <a:pPr lvl="1"/>
            <a:r>
              <a:rPr lang="en-GB" dirty="0" smtClean="0"/>
              <a:t>i.e. 12, 13, 14, 15 months 0, 1, 2, 3</a:t>
            </a:r>
            <a:endParaRPr lang="en-US" dirty="0"/>
          </a:p>
          <a:p>
            <a:pPr marL="457200" lvl="1" indent="0">
              <a:buNone/>
            </a:pPr>
            <a:r>
              <a:rPr lang="en-GB" dirty="0" smtClean="0"/>
              <a:t>          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09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4000" dirty="0" smtClean="0"/>
              <a:t>Fixing slope coefficients</a:t>
            </a:r>
            <a:endParaRPr lang="en-US" sz="4000" dirty="0"/>
          </a:p>
        </p:txBody>
      </p:sp>
      <p:graphicFrame>
        <p:nvGraphicFramePr>
          <p:cNvPr id="34" name="Chart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9697024"/>
              </p:ext>
            </p:extLst>
          </p:nvPr>
        </p:nvGraphicFramePr>
        <p:xfrm>
          <a:off x="963379" y="2701744"/>
          <a:ext cx="3165276" cy="2530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5" name="Chart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3977463"/>
              </p:ext>
            </p:extLst>
          </p:nvPr>
        </p:nvGraphicFramePr>
        <p:xfrm>
          <a:off x="4424220" y="2687783"/>
          <a:ext cx="3315854" cy="25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" name="Arc 2"/>
          <p:cNvSpPr>
            <a:spLocks/>
          </p:cNvSpPr>
          <p:nvPr/>
        </p:nvSpPr>
        <p:spPr bwMode="auto">
          <a:xfrm rot="16200000" flipH="1" flipV="1">
            <a:off x="2875603" y="3862062"/>
            <a:ext cx="506167" cy="3219135"/>
          </a:xfrm>
          <a:custGeom>
            <a:avLst/>
            <a:gdLst>
              <a:gd name="G0" fmla="+- 1642 0 0"/>
              <a:gd name="G1" fmla="+- 21600 0 0"/>
              <a:gd name="G2" fmla="+- 21600 0 0"/>
              <a:gd name="T0" fmla="*/ 1642 w 23242"/>
              <a:gd name="T1" fmla="*/ 0 h 43200"/>
              <a:gd name="T2" fmla="*/ 0 w 23242"/>
              <a:gd name="T3" fmla="*/ 43138 h 43200"/>
              <a:gd name="T4" fmla="*/ 1642 w 23242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242" h="43200" fill="none" extrusionOk="0">
                <a:moveTo>
                  <a:pt x="1641" y="0"/>
                </a:moveTo>
                <a:cubicBezTo>
                  <a:pt x="13571" y="0"/>
                  <a:pt x="23242" y="9670"/>
                  <a:pt x="23242" y="21600"/>
                </a:cubicBezTo>
                <a:cubicBezTo>
                  <a:pt x="23242" y="33529"/>
                  <a:pt x="13571" y="43200"/>
                  <a:pt x="1642" y="43200"/>
                </a:cubicBezTo>
                <a:cubicBezTo>
                  <a:pt x="1094" y="43200"/>
                  <a:pt x="546" y="43179"/>
                  <a:pt x="0" y="43137"/>
                </a:cubicBezTo>
              </a:path>
              <a:path w="23242" h="43200" stroke="0" extrusionOk="0">
                <a:moveTo>
                  <a:pt x="1641" y="0"/>
                </a:moveTo>
                <a:cubicBezTo>
                  <a:pt x="13571" y="0"/>
                  <a:pt x="23242" y="9670"/>
                  <a:pt x="23242" y="21600"/>
                </a:cubicBezTo>
                <a:cubicBezTo>
                  <a:pt x="23242" y="33529"/>
                  <a:pt x="13571" y="43200"/>
                  <a:pt x="1642" y="43200"/>
                </a:cubicBezTo>
                <a:cubicBezTo>
                  <a:pt x="1094" y="43200"/>
                  <a:pt x="546" y="43179"/>
                  <a:pt x="0" y="43137"/>
                </a:cubicBezTo>
                <a:lnTo>
                  <a:pt x="1642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6674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199" y="0"/>
            <a:ext cx="8455437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000" dirty="0" smtClean="0"/>
              <a:t>Example 1: Delinquency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3490394" y="1100746"/>
            <a:ext cx="283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Mplus</a:t>
            </a:r>
            <a:r>
              <a:rPr lang="en-GB" dirty="0" smtClean="0"/>
              <a:t> code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782" y="1319047"/>
            <a:ext cx="315883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Growth </a:t>
            </a:r>
            <a:r>
              <a:rPr lang="en-GB" dirty="0"/>
              <a:t>Curve Model:</a:t>
            </a:r>
          </a:p>
          <a:p>
            <a:r>
              <a:rPr lang="en-GB" dirty="0"/>
              <a:t>Delinquency </a:t>
            </a:r>
            <a:r>
              <a:rPr lang="en-GB" dirty="0" smtClean="0"/>
              <a:t>12, 13</a:t>
            </a:r>
            <a:r>
              <a:rPr lang="en-GB" dirty="0"/>
              <a:t>, </a:t>
            </a:r>
            <a:r>
              <a:rPr lang="en-GB" dirty="0" smtClean="0"/>
              <a:t>14, 15 &amp; 16 years.</a:t>
            </a:r>
          </a:p>
          <a:p>
            <a:r>
              <a:rPr lang="en-GB" dirty="0" smtClean="0"/>
              <a:t>Linear growth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113483" y="6001150"/>
            <a:ext cx="41901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  <a:r>
              <a:rPr lang="en-GB" dirty="0" smtClean="0"/>
              <a:t>llows intercept and slope and quadratic factors to correlate</a:t>
            </a:r>
          </a:p>
          <a:p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551" y="1461037"/>
            <a:ext cx="5069609" cy="2823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Oval 23"/>
          <p:cNvSpPr/>
          <p:nvPr/>
        </p:nvSpPr>
        <p:spPr>
          <a:xfrm>
            <a:off x="3133638" y="2807660"/>
            <a:ext cx="3552476" cy="7758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457820" y="3958625"/>
            <a:ext cx="3435855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Model:</a:t>
            </a:r>
          </a:p>
          <a:p>
            <a:r>
              <a:rPr lang="en-GB" b="1" dirty="0"/>
              <a:t>i</a:t>
            </a:r>
            <a:r>
              <a:rPr lang="en-GB" b="1" dirty="0" smtClean="0"/>
              <a:t> s | DEL12@0 DEL13@1 DEL14@2 DEL15@3; DEL16@4;</a:t>
            </a:r>
          </a:p>
          <a:p>
            <a:r>
              <a:rPr lang="en-GB" dirty="0"/>
              <a:t>i</a:t>
            </a:r>
            <a:r>
              <a:rPr lang="en-GB" dirty="0" smtClean="0"/>
              <a:t> with s; </a:t>
            </a:r>
            <a:r>
              <a:rPr lang="en-GB" dirty="0"/>
              <a:t>i</a:t>
            </a:r>
            <a:r>
              <a:rPr lang="en-GB" dirty="0" smtClean="0"/>
              <a:t> with q; s with q;</a:t>
            </a:r>
          </a:p>
        </p:txBody>
      </p:sp>
      <p:cxnSp>
        <p:nvCxnSpPr>
          <p:cNvPr id="26" name="Straight Connector 25"/>
          <p:cNvCxnSpPr>
            <a:stCxn id="24" idx="4"/>
          </p:cNvCxnSpPr>
          <p:nvPr/>
        </p:nvCxnSpPr>
        <p:spPr>
          <a:xfrm>
            <a:off x="4909876" y="3583514"/>
            <a:ext cx="547944" cy="15869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4" idx="6"/>
          </p:cNvCxnSpPr>
          <p:nvPr/>
        </p:nvCxnSpPr>
        <p:spPr>
          <a:xfrm>
            <a:off x="6686114" y="3195587"/>
            <a:ext cx="2207561" cy="7630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ight Arrow 28"/>
          <p:cNvSpPr/>
          <p:nvPr/>
        </p:nvSpPr>
        <p:spPr>
          <a:xfrm rot="14326437">
            <a:off x="6420408" y="5536856"/>
            <a:ext cx="610380" cy="24874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028646" y="4333067"/>
            <a:ext cx="3539765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Plot : </a:t>
            </a:r>
          </a:p>
          <a:p>
            <a:r>
              <a:rPr lang="en-GB" dirty="0" smtClean="0"/>
              <a:t>type = plot3 ;</a:t>
            </a:r>
          </a:p>
        </p:txBody>
      </p:sp>
      <p:sp>
        <p:nvSpPr>
          <p:cNvPr id="1036" name="Oval 1035"/>
          <p:cNvSpPr/>
          <p:nvPr/>
        </p:nvSpPr>
        <p:spPr>
          <a:xfrm>
            <a:off x="3447947" y="3823855"/>
            <a:ext cx="1139103" cy="37131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Rectangle 1046"/>
          <p:cNvSpPr/>
          <p:nvPr/>
        </p:nvSpPr>
        <p:spPr>
          <a:xfrm>
            <a:off x="1505684" y="5108955"/>
            <a:ext cx="32559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Gives </a:t>
            </a:r>
            <a:r>
              <a:rPr lang="en-GB" dirty="0"/>
              <a:t>the most graphical </a:t>
            </a:r>
            <a:r>
              <a:rPr lang="en-GB" dirty="0" smtClean="0"/>
              <a:t>options</a:t>
            </a:r>
          </a:p>
          <a:p>
            <a:r>
              <a:rPr lang="en-GB" dirty="0" smtClean="0"/>
              <a:t>I </a:t>
            </a:r>
            <a:r>
              <a:rPr lang="en-GB" dirty="0"/>
              <a:t>always use this command. </a:t>
            </a:r>
            <a:endParaRPr lang="en-US" dirty="0"/>
          </a:p>
        </p:txBody>
      </p:sp>
      <p:cxnSp>
        <p:nvCxnSpPr>
          <p:cNvPr id="59" name="Straight Connector 58"/>
          <p:cNvCxnSpPr>
            <a:stCxn id="1036" idx="2"/>
          </p:cNvCxnSpPr>
          <p:nvPr/>
        </p:nvCxnSpPr>
        <p:spPr>
          <a:xfrm flipH="1">
            <a:off x="1028646" y="4009513"/>
            <a:ext cx="2419301" cy="32355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036" idx="6"/>
          </p:cNvCxnSpPr>
          <p:nvPr/>
        </p:nvCxnSpPr>
        <p:spPr>
          <a:xfrm flipH="1">
            <a:off x="4574638" y="4009513"/>
            <a:ext cx="12412" cy="32355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ight Arrow 64"/>
          <p:cNvSpPr/>
          <p:nvPr/>
        </p:nvSpPr>
        <p:spPr>
          <a:xfrm rot="16200000">
            <a:off x="1242749" y="5028337"/>
            <a:ext cx="468673" cy="17461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7343815" y="5530569"/>
            <a:ext cx="1800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Specifies GCM</a:t>
            </a:r>
          </a:p>
          <a:p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67" name="Right Arrow 66"/>
          <p:cNvSpPr/>
          <p:nvPr/>
        </p:nvSpPr>
        <p:spPr>
          <a:xfrm rot="14782893">
            <a:off x="7888397" y="4889939"/>
            <a:ext cx="1014205" cy="27158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6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ertical Text Placeholder 13"/>
          <p:cNvSpPr>
            <a:spLocks noGrp="1"/>
          </p:cNvSpPr>
          <p:nvPr>
            <p:ph idx="1"/>
          </p:nvPr>
        </p:nvSpPr>
        <p:spPr>
          <a:xfrm>
            <a:off x="457200" y="982694"/>
            <a:ext cx="8229600" cy="4728057"/>
          </a:xfrm>
        </p:spPr>
        <p:txBody>
          <a:bodyPr/>
          <a:lstStyle/>
          <a:p>
            <a:endParaRPr lang="en-GB" dirty="0" smtClean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000" dirty="0" smtClean="0"/>
              <a:t>Example </a:t>
            </a:r>
            <a:r>
              <a:rPr lang="en-GB" sz="4000" dirty="0"/>
              <a:t>1</a:t>
            </a:r>
            <a:r>
              <a:rPr lang="en-GB" sz="4000" dirty="0" smtClean="0"/>
              <a:t>: Output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838986" y="4372314"/>
            <a:ext cx="332766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Does the model fit the data well?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77" y="1581681"/>
            <a:ext cx="4572000" cy="853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838986" y="2634737"/>
            <a:ext cx="3327661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Do the means look reasonable?</a:t>
            </a:r>
          </a:p>
          <a:p>
            <a:endParaRPr lang="en-GB" dirty="0" smtClean="0"/>
          </a:p>
          <a:p>
            <a:r>
              <a:rPr lang="en-GB" dirty="0" smtClean="0"/>
              <a:t>Should we have included the quadratic term?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892513" y="982694"/>
            <a:ext cx="4121656" cy="4534714"/>
            <a:chOff x="4703977" y="982694"/>
            <a:chExt cx="4121656" cy="4534714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3977" y="982694"/>
              <a:ext cx="4121656" cy="4534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Oval 1"/>
            <p:cNvSpPr/>
            <p:nvPr/>
          </p:nvSpPr>
          <p:spPr>
            <a:xfrm>
              <a:off x="7643140" y="1377411"/>
              <a:ext cx="746277" cy="498763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643140" y="2790030"/>
              <a:ext cx="746277" cy="498763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7471334" y="5018645"/>
              <a:ext cx="1354299" cy="498763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0911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ertical Text Placeholder 13"/>
          <p:cNvSpPr>
            <a:spLocks noGrp="1"/>
          </p:cNvSpPr>
          <p:nvPr>
            <p:ph idx="1"/>
          </p:nvPr>
        </p:nvSpPr>
        <p:spPr>
          <a:xfrm>
            <a:off x="457200" y="982694"/>
            <a:ext cx="8229600" cy="4728057"/>
          </a:xfrm>
        </p:spPr>
        <p:txBody>
          <a:bodyPr/>
          <a:lstStyle/>
          <a:p>
            <a:endParaRPr lang="en-GB" dirty="0" smtClean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000" dirty="0" smtClean="0"/>
              <a:t>Example 1: Results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19" y="825092"/>
            <a:ext cx="3358990" cy="4906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736436" y="1925782"/>
            <a:ext cx="452582" cy="1143178"/>
            <a:chOff x="1736436" y="1925782"/>
            <a:chExt cx="452582" cy="1143178"/>
          </a:xfrm>
        </p:grpSpPr>
        <p:sp>
          <p:nvSpPr>
            <p:cNvPr id="2" name="Oval 1"/>
            <p:cNvSpPr/>
            <p:nvPr/>
          </p:nvSpPr>
          <p:spPr>
            <a:xfrm>
              <a:off x="1736436" y="1925782"/>
              <a:ext cx="452582" cy="475674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736436" y="2483886"/>
              <a:ext cx="452582" cy="585074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Oval 9"/>
          <p:cNvSpPr/>
          <p:nvPr/>
        </p:nvSpPr>
        <p:spPr>
          <a:xfrm>
            <a:off x="267855" y="2996952"/>
            <a:ext cx="3925454" cy="68835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736436" y="4691197"/>
            <a:ext cx="452582" cy="1040136"/>
            <a:chOff x="1736436" y="4691197"/>
            <a:chExt cx="452582" cy="1040136"/>
          </a:xfrm>
        </p:grpSpPr>
        <p:sp>
          <p:nvSpPr>
            <p:cNvPr id="9" name="Oval 8"/>
            <p:cNvSpPr/>
            <p:nvPr/>
          </p:nvSpPr>
          <p:spPr>
            <a:xfrm>
              <a:off x="1736436" y="5139509"/>
              <a:ext cx="452582" cy="591824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736436" y="4691197"/>
              <a:ext cx="452582" cy="448312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51926" y="825092"/>
            <a:ext cx="4064001" cy="4913907"/>
            <a:chOff x="4451926" y="825092"/>
            <a:chExt cx="4064001" cy="4913907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4435" y="825092"/>
              <a:ext cx="3408033" cy="4913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Oval 4"/>
            <p:cNvSpPr/>
            <p:nvPr/>
          </p:nvSpPr>
          <p:spPr>
            <a:xfrm>
              <a:off x="4451926" y="2996951"/>
              <a:ext cx="4064001" cy="688357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710545" y="825092"/>
              <a:ext cx="1348510" cy="157602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045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ertical Text Placeholder 13"/>
          <p:cNvSpPr>
            <a:spLocks noGrp="1"/>
          </p:cNvSpPr>
          <p:nvPr>
            <p:ph idx="1"/>
          </p:nvPr>
        </p:nvSpPr>
        <p:spPr>
          <a:xfrm>
            <a:off x="457200" y="982694"/>
            <a:ext cx="8229600" cy="4728057"/>
          </a:xfrm>
        </p:spPr>
        <p:txBody>
          <a:bodyPr/>
          <a:lstStyle/>
          <a:p>
            <a:r>
              <a:rPr lang="en-GB" dirty="0" smtClean="0"/>
              <a:t>Examples using delinquency</a:t>
            </a:r>
          </a:p>
          <a:p>
            <a:endParaRPr lang="en-GB" dirty="0" smtClean="0"/>
          </a:p>
          <a:p>
            <a:r>
              <a:rPr lang="en-GB" dirty="0" smtClean="0"/>
              <a:t>Brief recap </a:t>
            </a:r>
            <a:r>
              <a:rPr lang="en-GB" dirty="0"/>
              <a:t>of SEM </a:t>
            </a:r>
            <a:r>
              <a:rPr lang="en-GB" dirty="0" smtClean="0"/>
              <a:t>&amp; </a:t>
            </a:r>
            <a:r>
              <a:rPr lang="en-GB" dirty="0"/>
              <a:t>autoregressive </a:t>
            </a:r>
            <a:r>
              <a:rPr lang="en-GB" dirty="0" smtClean="0"/>
              <a:t>models</a:t>
            </a:r>
          </a:p>
          <a:p>
            <a:endParaRPr lang="en-GB" dirty="0"/>
          </a:p>
          <a:p>
            <a:r>
              <a:rPr lang="en-GB" dirty="0"/>
              <a:t>Growth Curve Models:</a:t>
            </a:r>
          </a:p>
          <a:p>
            <a:pPr lvl="1"/>
            <a:r>
              <a:rPr lang="en-GB" dirty="0" smtClean="0"/>
              <a:t>Linear</a:t>
            </a:r>
          </a:p>
          <a:p>
            <a:pPr lvl="1"/>
            <a:r>
              <a:rPr lang="en-GB" dirty="0" smtClean="0"/>
              <a:t>Quadratic </a:t>
            </a:r>
            <a:endParaRPr lang="en-GB" dirty="0"/>
          </a:p>
          <a:p>
            <a:pPr lvl="1"/>
            <a:endParaRPr lang="en-GB" dirty="0"/>
          </a:p>
          <a:p>
            <a:r>
              <a:rPr lang="en-GB" dirty="0" smtClean="0"/>
              <a:t>Summary</a:t>
            </a:r>
            <a:endParaRPr lang="en-GB" dirty="0"/>
          </a:p>
          <a:p>
            <a:endParaRPr lang="en-US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157602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4000" dirty="0" smtClean="0"/>
              <a:t>Overview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7784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199" y="0"/>
            <a:ext cx="8455437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000" dirty="0" smtClean="0"/>
              <a:t>Practical 1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3490394" y="1100746"/>
            <a:ext cx="283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Mplus</a:t>
            </a:r>
            <a:r>
              <a:rPr lang="en-GB" dirty="0" smtClean="0"/>
              <a:t> code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782" y="1319047"/>
            <a:ext cx="315883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Growth </a:t>
            </a:r>
            <a:r>
              <a:rPr lang="en-GB" dirty="0"/>
              <a:t>Curve Model:</a:t>
            </a:r>
          </a:p>
          <a:p>
            <a:r>
              <a:rPr lang="en-GB" dirty="0"/>
              <a:t>Delinquency </a:t>
            </a:r>
            <a:r>
              <a:rPr lang="en-GB" dirty="0" smtClean="0"/>
              <a:t>12, 13</a:t>
            </a:r>
            <a:r>
              <a:rPr lang="en-GB" dirty="0"/>
              <a:t>, </a:t>
            </a:r>
            <a:r>
              <a:rPr lang="en-GB" dirty="0" smtClean="0"/>
              <a:t>14, 15 &amp; 16 years.</a:t>
            </a:r>
          </a:p>
          <a:p>
            <a:r>
              <a:rPr lang="en-GB" dirty="0" smtClean="0"/>
              <a:t>Linear growth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656284" y="6051856"/>
            <a:ext cx="45082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  <a:r>
              <a:rPr lang="en-GB" dirty="0" smtClean="0"/>
              <a:t>llows intercept and slope and quadratic factors to correlate</a:t>
            </a:r>
          </a:p>
          <a:p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551" y="1461037"/>
            <a:ext cx="5069609" cy="2823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Oval 23"/>
          <p:cNvSpPr/>
          <p:nvPr/>
        </p:nvSpPr>
        <p:spPr>
          <a:xfrm>
            <a:off x="3133638" y="2807660"/>
            <a:ext cx="3552476" cy="7758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457820" y="3958625"/>
            <a:ext cx="3435855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Model:</a:t>
            </a:r>
          </a:p>
          <a:p>
            <a:r>
              <a:rPr lang="en-GB" b="1" dirty="0"/>
              <a:t>i</a:t>
            </a:r>
            <a:r>
              <a:rPr lang="en-GB" b="1" dirty="0" smtClean="0"/>
              <a:t> s | DEL12@0 DEL13@1 DEL14@2 DEL15@3; DEL16@4;</a:t>
            </a:r>
          </a:p>
          <a:p>
            <a:r>
              <a:rPr lang="en-GB" dirty="0"/>
              <a:t>i</a:t>
            </a:r>
            <a:r>
              <a:rPr lang="en-GB" dirty="0" smtClean="0"/>
              <a:t> with s; </a:t>
            </a:r>
            <a:r>
              <a:rPr lang="en-GB" dirty="0"/>
              <a:t>i</a:t>
            </a:r>
            <a:r>
              <a:rPr lang="en-GB" dirty="0" smtClean="0"/>
              <a:t> with q; s with q;</a:t>
            </a:r>
          </a:p>
        </p:txBody>
      </p:sp>
      <p:cxnSp>
        <p:nvCxnSpPr>
          <p:cNvPr id="26" name="Straight Connector 25"/>
          <p:cNvCxnSpPr>
            <a:stCxn id="24" idx="4"/>
          </p:cNvCxnSpPr>
          <p:nvPr/>
        </p:nvCxnSpPr>
        <p:spPr>
          <a:xfrm>
            <a:off x="4909876" y="3583514"/>
            <a:ext cx="547944" cy="15869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4" idx="6"/>
          </p:cNvCxnSpPr>
          <p:nvPr/>
        </p:nvCxnSpPr>
        <p:spPr>
          <a:xfrm>
            <a:off x="6686114" y="3195587"/>
            <a:ext cx="2207561" cy="7630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ight Arrow 28"/>
          <p:cNvSpPr/>
          <p:nvPr/>
        </p:nvSpPr>
        <p:spPr>
          <a:xfrm rot="14326437">
            <a:off x="6291249" y="5597607"/>
            <a:ext cx="694751" cy="21446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028646" y="4333067"/>
            <a:ext cx="3539765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Plot : </a:t>
            </a:r>
          </a:p>
          <a:p>
            <a:r>
              <a:rPr lang="en-GB" dirty="0" smtClean="0"/>
              <a:t>type = plot3 ;</a:t>
            </a:r>
          </a:p>
        </p:txBody>
      </p:sp>
      <p:sp>
        <p:nvSpPr>
          <p:cNvPr id="1036" name="Oval 1035"/>
          <p:cNvSpPr/>
          <p:nvPr/>
        </p:nvSpPr>
        <p:spPr>
          <a:xfrm>
            <a:off x="3447947" y="3823855"/>
            <a:ext cx="1139103" cy="37131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Rectangle 1046"/>
          <p:cNvSpPr/>
          <p:nvPr/>
        </p:nvSpPr>
        <p:spPr>
          <a:xfrm>
            <a:off x="1505684" y="5108955"/>
            <a:ext cx="32559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Gives </a:t>
            </a:r>
            <a:r>
              <a:rPr lang="en-GB" dirty="0"/>
              <a:t>the most graphical </a:t>
            </a:r>
            <a:r>
              <a:rPr lang="en-GB" dirty="0" smtClean="0"/>
              <a:t>options</a:t>
            </a:r>
          </a:p>
          <a:p>
            <a:r>
              <a:rPr lang="en-GB" dirty="0" smtClean="0"/>
              <a:t>I </a:t>
            </a:r>
            <a:r>
              <a:rPr lang="en-GB" dirty="0"/>
              <a:t>always use this command. </a:t>
            </a:r>
            <a:endParaRPr lang="en-US" dirty="0"/>
          </a:p>
        </p:txBody>
      </p:sp>
      <p:cxnSp>
        <p:nvCxnSpPr>
          <p:cNvPr id="59" name="Straight Connector 58"/>
          <p:cNvCxnSpPr>
            <a:stCxn id="1036" idx="2"/>
          </p:cNvCxnSpPr>
          <p:nvPr/>
        </p:nvCxnSpPr>
        <p:spPr>
          <a:xfrm flipH="1">
            <a:off x="1028646" y="4009513"/>
            <a:ext cx="2419301" cy="32355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036" idx="6"/>
          </p:cNvCxnSpPr>
          <p:nvPr/>
        </p:nvCxnSpPr>
        <p:spPr>
          <a:xfrm flipH="1">
            <a:off x="4574638" y="4009513"/>
            <a:ext cx="12412" cy="32355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ight Arrow 64"/>
          <p:cNvSpPr/>
          <p:nvPr/>
        </p:nvSpPr>
        <p:spPr>
          <a:xfrm rot="16200000">
            <a:off x="1242749" y="5028337"/>
            <a:ext cx="468673" cy="17461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7364344" y="5280591"/>
            <a:ext cx="1800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Specifies GCM</a:t>
            </a:r>
          </a:p>
          <a:p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67" name="Right Arrow 66"/>
          <p:cNvSpPr/>
          <p:nvPr/>
        </p:nvSpPr>
        <p:spPr>
          <a:xfrm rot="14782893">
            <a:off x="7965397" y="4921319"/>
            <a:ext cx="1025835" cy="14909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5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290287" y="0"/>
            <a:ext cx="862235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000" dirty="0"/>
              <a:t>Example 2:</a:t>
            </a:r>
            <a:r>
              <a:rPr lang="en-GB" sz="3400" dirty="0"/>
              <a:t> </a:t>
            </a:r>
            <a:r>
              <a:rPr lang="en-GB" sz="3600" dirty="0"/>
              <a:t>Delinquency </a:t>
            </a:r>
            <a:r>
              <a:rPr lang="en-GB" sz="3600" dirty="0" smtClean="0"/>
              <a:t>&amp; </a:t>
            </a:r>
            <a:r>
              <a:rPr lang="en-GB" sz="3600" dirty="0"/>
              <a:t>covariate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3343810" y="1099009"/>
            <a:ext cx="283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Mplus</a:t>
            </a:r>
            <a:r>
              <a:rPr lang="en-GB" dirty="0" smtClean="0"/>
              <a:t> code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781" y="1417277"/>
            <a:ext cx="300231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Growth </a:t>
            </a:r>
            <a:r>
              <a:rPr lang="en-GB" dirty="0"/>
              <a:t>Curve Model:</a:t>
            </a:r>
          </a:p>
          <a:p>
            <a:r>
              <a:rPr lang="en-GB" dirty="0"/>
              <a:t>Delinquency </a:t>
            </a:r>
            <a:r>
              <a:rPr lang="en-GB" dirty="0" smtClean="0"/>
              <a:t>12, 13</a:t>
            </a:r>
            <a:r>
              <a:rPr lang="en-GB" dirty="0"/>
              <a:t>, </a:t>
            </a:r>
            <a:r>
              <a:rPr lang="en-GB" dirty="0" smtClean="0"/>
              <a:t>14, 15, 16 years</a:t>
            </a:r>
          </a:p>
          <a:p>
            <a:r>
              <a:rPr lang="en-GB" dirty="0" smtClean="0"/>
              <a:t>Latent factors (</a:t>
            </a:r>
            <a:r>
              <a:rPr lang="en-GB" dirty="0" err="1" smtClean="0"/>
              <a:t>i</a:t>
            </a:r>
            <a:r>
              <a:rPr lang="en-GB" dirty="0" smtClean="0"/>
              <a:t> s q) predicted by gender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75543" y="5050408"/>
            <a:ext cx="2496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Gender predicting latent factors </a:t>
            </a:r>
            <a:r>
              <a:rPr lang="en-GB" dirty="0" err="1" smtClean="0"/>
              <a:t>i</a:t>
            </a:r>
            <a:r>
              <a:rPr lang="en-GB" dirty="0" smtClean="0"/>
              <a:t> s q. 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810" y="1468341"/>
            <a:ext cx="5603210" cy="33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>
          <a:xfrm>
            <a:off x="2917371" y="2971799"/>
            <a:ext cx="4258375" cy="11865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57817" y="4439664"/>
            <a:ext cx="3435855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Model:</a:t>
            </a:r>
          </a:p>
          <a:p>
            <a:r>
              <a:rPr lang="en-GB" dirty="0"/>
              <a:t>i</a:t>
            </a:r>
            <a:r>
              <a:rPr lang="en-GB" dirty="0" smtClean="0"/>
              <a:t> s | DEL12@0 DEL13@1 DEL14@2 DEL15@3; DEL16@4;</a:t>
            </a:r>
          </a:p>
          <a:p>
            <a:r>
              <a:rPr lang="en-GB" dirty="0"/>
              <a:t>i</a:t>
            </a:r>
            <a:r>
              <a:rPr lang="en-GB" dirty="0" smtClean="0"/>
              <a:t> with s; </a:t>
            </a:r>
            <a:r>
              <a:rPr lang="en-GB" dirty="0"/>
              <a:t>i</a:t>
            </a:r>
            <a:r>
              <a:rPr lang="en-GB" dirty="0" smtClean="0"/>
              <a:t> with q; s with q;</a:t>
            </a:r>
          </a:p>
          <a:p>
            <a:r>
              <a:rPr lang="en-GB" b="1" dirty="0" err="1" smtClean="0"/>
              <a:t>i</a:t>
            </a:r>
            <a:r>
              <a:rPr lang="en-GB" b="1" dirty="0" smtClean="0"/>
              <a:t> s q on gender;</a:t>
            </a:r>
          </a:p>
        </p:txBody>
      </p:sp>
      <p:cxnSp>
        <p:nvCxnSpPr>
          <p:cNvPr id="12" name="Straight Connector 11"/>
          <p:cNvCxnSpPr>
            <a:stCxn id="10" idx="4"/>
          </p:cNvCxnSpPr>
          <p:nvPr/>
        </p:nvCxnSpPr>
        <p:spPr>
          <a:xfrm>
            <a:off x="5046559" y="4158342"/>
            <a:ext cx="411258" cy="175865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0" idx="6"/>
          </p:cNvCxnSpPr>
          <p:nvPr/>
        </p:nvCxnSpPr>
        <p:spPr>
          <a:xfrm>
            <a:off x="7175746" y="3565071"/>
            <a:ext cx="1717926" cy="8745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ight Arrow 38"/>
          <p:cNvSpPr/>
          <p:nvPr/>
        </p:nvSpPr>
        <p:spPr>
          <a:xfrm rot="803280">
            <a:off x="4539889" y="5477423"/>
            <a:ext cx="916947" cy="16974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000" dirty="0" smtClean="0"/>
              <a:t>Example 2: Output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4673600" y="5121341"/>
            <a:ext cx="416128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Does gender predict the intercept or slope of delinquency?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17" y="1169111"/>
            <a:ext cx="4067263" cy="427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69111"/>
            <a:ext cx="4262883" cy="3785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512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199" y="0"/>
            <a:ext cx="8455437" cy="82509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4000" dirty="0" smtClean="0"/>
              <a:t>Practical 2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3343810" y="1099009"/>
            <a:ext cx="283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Mplus</a:t>
            </a:r>
            <a:r>
              <a:rPr lang="en-GB" dirty="0" smtClean="0"/>
              <a:t> code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781" y="1417277"/>
            <a:ext cx="300231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Growth </a:t>
            </a:r>
            <a:r>
              <a:rPr lang="en-GB" dirty="0"/>
              <a:t>Curve Model:</a:t>
            </a:r>
          </a:p>
          <a:p>
            <a:r>
              <a:rPr lang="en-GB" dirty="0"/>
              <a:t>Delinquency </a:t>
            </a:r>
            <a:r>
              <a:rPr lang="en-GB" dirty="0" smtClean="0"/>
              <a:t>12, 13</a:t>
            </a:r>
            <a:r>
              <a:rPr lang="en-GB" dirty="0"/>
              <a:t>, </a:t>
            </a:r>
            <a:r>
              <a:rPr lang="en-GB" dirty="0" smtClean="0"/>
              <a:t>14, 15, 16 years</a:t>
            </a:r>
          </a:p>
          <a:p>
            <a:r>
              <a:rPr lang="en-GB" dirty="0" smtClean="0"/>
              <a:t>Latent factors (</a:t>
            </a:r>
            <a:r>
              <a:rPr lang="en-GB" dirty="0" err="1" smtClean="0"/>
              <a:t>i</a:t>
            </a:r>
            <a:r>
              <a:rPr lang="en-GB" dirty="0" smtClean="0"/>
              <a:t> s q) predicted by gender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72343" y="5050408"/>
            <a:ext cx="2699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Gender predicting latent factors </a:t>
            </a:r>
            <a:r>
              <a:rPr lang="en-GB" dirty="0" err="1" smtClean="0"/>
              <a:t>i</a:t>
            </a:r>
            <a:r>
              <a:rPr lang="en-GB" dirty="0" smtClean="0"/>
              <a:t> s q. 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810" y="1468341"/>
            <a:ext cx="5603210" cy="33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>
          <a:xfrm>
            <a:off x="2917371" y="2971799"/>
            <a:ext cx="4258375" cy="11865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57817" y="4439664"/>
            <a:ext cx="3435855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Model:</a:t>
            </a:r>
          </a:p>
          <a:p>
            <a:r>
              <a:rPr lang="en-GB" dirty="0"/>
              <a:t>i</a:t>
            </a:r>
            <a:r>
              <a:rPr lang="en-GB" dirty="0" smtClean="0"/>
              <a:t> s | DEL12@0 DEL13@1 DEL14@2 DEL15@3; DEL16@4;</a:t>
            </a:r>
          </a:p>
          <a:p>
            <a:r>
              <a:rPr lang="en-GB" dirty="0"/>
              <a:t>i</a:t>
            </a:r>
            <a:r>
              <a:rPr lang="en-GB" dirty="0" smtClean="0"/>
              <a:t> with s; </a:t>
            </a:r>
            <a:r>
              <a:rPr lang="en-GB" dirty="0"/>
              <a:t>i</a:t>
            </a:r>
            <a:r>
              <a:rPr lang="en-GB" dirty="0" smtClean="0"/>
              <a:t> with q; s with q;</a:t>
            </a:r>
          </a:p>
          <a:p>
            <a:r>
              <a:rPr lang="en-GB" b="1" dirty="0" err="1" smtClean="0"/>
              <a:t>i</a:t>
            </a:r>
            <a:r>
              <a:rPr lang="en-GB" b="1" dirty="0" smtClean="0"/>
              <a:t> s q on gender;</a:t>
            </a:r>
          </a:p>
        </p:txBody>
      </p:sp>
      <p:cxnSp>
        <p:nvCxnSpPr>
          <p:cNvPr id="12" name="Straight Connector 11"/>
          <p:cNvCxnSpPr>
            <a:stCxn id="10" idx="4"/>
          </p:cNvCxnSpPr>
          <p:nvPr/>
        </p:nvCxnSpPr>
        <p:spPr>
          <a:xfrm>
            <a:off x="5046559" y="4158342"/>
            <a:ext cx="411258" cy="175865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0" idx="6"/>
          </p:cNvCxnSpPr>
          <p:nvPr/>
        </p:nvCxnSpPr>
        <p:spPr>
          <a:xfrm>
            <a:off x="7175746" y="3565071"/>
            <a:ext cx="1717926" cy="8745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ight Arrow 38"/>
          <p:cNvSpPr/>
          <p:nvPr/>
        </p:nvSpPr>
        <p:spPr>
          <a:xfrm rot="803280">
            <a:off x="4150124" y="5358560"/>
            <a:ext cx="1320663" cy="24286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7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ertical Text Placeholder 13"/>
          <p:cNvSpPr>
            <a:spLocks noGrp="1"/>
          </p:cNvSpPr>
          <p:nvPr>
            <p:ph idx="1"/>
          </p:nvPr>
        </p:nvSpPr>
        <p:spPr>
          <a:xfrm>
            <a:off x="457200" y="982694"/>
            <a:ext cx="8229600" cy="4728057"/>
          </a:xfrm>
        </p:spPr>
        <p:txBody>
          <a:bodyPr/>
          <a:lstStyle/>
          <a:p>
            <a:r>
              <a:rPr lang="en-GB" dirty="0" smtClean="0"/>
              <a:t>Delinquency 12 – 15 years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What might relate to changes in delinquency?</a:t>
            </a:r>
          </a:p>
          <a:p>
            <a:pPr lvl="1"/>
            <a:r>
              <a:rPr lang="en-GB" dirty="0" smtClean="0"/>
              <a:t>Being bullied: victimization</a:t>
            </a:r>
          </a:p>
          <a:p>
            <a:pPr lvl="1"/>
            <a:r>
              <a:rPr lang="en-GB" dirty="0" smtClean="0"/>
              <a:t>Substance use</a:t>
            </a:r>
          </a:p>
          <a:p>
            <a:pPr lvl="1"/>
            <a:r>
              <a:rPr lang="en-GB" dirty="0" smtClean="0"/>
              <a:t>Deprivation index (e.g. free school meals)</a:t>
            </a:r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4000" dirty="0" smtClean="0"/>
              <a:t>Delinquency Development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0263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000" dirty="0" smtClean="0"/>
              <a:t>Age-Crime curve</a:t>
            </a:r>
            <a:endParaRPr lang="en-US" sz="40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8843236"/>
              </p:ext>
            </p:extLst>
          </p:nvPr>
        </p:nvGraphicFramePr>
        <p:xfrm>
          <a:off x="4371596" y="3528291"/>
          <a:ext cx="4676575" cy="2369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95637" y="1191552"/>
            <a:ext cx="2373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is the MEAN curve.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9722" y="4170157"/>
            <a:ext cx="3386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about individual variability?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71" y="1104900"/>
            <a:ext cx="3895725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405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SEM notation</a:t>
            </a:r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017908"/>
              </p:ext>
            </p:extLst>
          </p:nvPr>
        </p:nvGraphicFramePr>
        <p:xfrm>
          <a:off x="1143000" y="1506220"/>
          <a:ext cx="6858000" cy="352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/>
                <a:gridCol w="3429000"/>
              </a:tblGrid>
              <a:tr h="7556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Observed variable</a:t>
                      </a:r>
                      <a:endParaRPr lang="en-GB" sz="2400" dirty="0"/>
                    </a:p>
                  </a:txBody>
                  <a:tcPr/>
                </a:tc>
              </a:tr>
              <a:tr h="75565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Latent</a:t>
                      </a:r>
                      <a:r>
                        <a:rPr lang="en-GB" sz="2400" baseline="0" dirty="0" smtClean="0"/>
                        <a:t> factor</a:t>
                      </a:r>
                      <a:endParaRPr lang="en-GB" sz="2400" dirty="0"/>
                    </a:p>
                  </a:txBody>
                  <a:tcPr/>
                </a:tc>
              </a:tr>
              <a:tr h="7556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Effects of one variable on another (e.g.,</a:t>
                      </a:r>
                      <a:r>
                        <a:rPr lang="en-GB" sz="2400" baseline="0" dirty="0" smtClean="0"/>
                        <a:t> regression)</a:t>
                      </a:r>
                      <a:endParaRPr lang="en-GB" sz="2400" dirty="0"/>
                    </a:p>
                  </a:txBody>
                  <a:tcPr/>
                </a:tc>
              </a:tr>
              <a:tr h="7556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Covariance</a:t>
                      </a:r>
                      <a:r>
                        <a:rPr lang="en-GB" sz="2400" baseline="0" dirty="0" smtClean="0"/>
                        <a:t> or correlation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133600" y="1658620"/>
            <a:ext cx="9144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209800" y="2344420"/>
            <a:ext cx="7620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133600" y="363982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133600" y="455422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635374" y="1584355"/>
            <a:ext cx="3159660" cy="5405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635374" y="2337303"/>
            <a:ext cx="3159660" cy="5405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635374" y="3099303"/>
            <a:ext cx="3159660" cy="1001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611230" y="4253621"/>
            <a:ext cx="3183803" cy="626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5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ertical Text Placeholder 13"/>
          <p:cNvSpPr>
            <a:spLocks noGrp="1"/>
          </p:cNvSpPr>
          <p:nvPr>
            <p:ph idx="1"/>
          </p:nvPr>
        </p:nvSpPr>
        <p:spPr>
          <a:xfrm>
            <a:off x="457200" y="982694"/>
            <a:ext cx="8229600" cy="4728057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Analyse </a:t>
            </a:r>
            <a:r>
              <a:rPr lang="en-GB" dirty="0"/>
              <a:t>how the variance-covariance matrix of variables changes over time</a:t>
            </a:r>
          </a:p>
          <a:p>
            <a:r>
              <a:rPr lang="en-GB" dirty="0"/>
              <a:t>First order autoregressive </a:t>
            </a:r>
            <a:r>
              <a:rPr lang="en-GB" dirty="0" smtClean="0"/>
              <a:t>models </a:t>
            </a:r>
            <a:r>
              <a:rPr lang="en-GB" dirty="0"/>
              <a:t>for </a:t>
            </a:r>
            <a:r>
              <a:rPr lang="en-GB" dirty="0" smtClean="0"/>
              <a:t>delinquency and victimisation </a:t>
            </a:r>
            <a:r>
              <a:rPr lang="en-GB" dirty="0"/>
              <a:t>at </a:t>
            </a:r>
            <a:r>
              <a:rPr lang="en-GB" dirty="0" smtClean="0"/>
              <a:t>12,13,14,15</a:t>
            </a:r>
          </a:p>
          <a:p>
            <a:r>
              <a:rPr lang="en-GB" dirty="0" smtClean="0"/>
              <a:t>Tell us if there is continuity over time.</a:t>
            </a:r>
          </a:p>
          <a:p>
            <a:endParaRPr lang="en-GB" dirty="0"/>
          </a:p>
          <a:p>
            <a:endParaRPr lang="en-GB" sz="800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140865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000" dirty="0"/>
              <a:t>Autoregressive </a:t>
            </a:r>
            <a:r>
              <a:rPr lang="en-GB" sz="4000" dirty="0" smtClean="0"/>
              <a:t>Models</a:t>
            </a:r>
            <a:endParaRPr lang="en-US" sz="4000" dirty="0"/>
          </a:p>
        </p:txBody>
      </p:sp>
      <p:sp>
        <p:nvSpPr>
          <p:cNvPr id="35" name="TextBox 34"/>
          <p:cNvSpPr txBox="1"/>
          <p:nvPr/>
        </p:nvSpPr>
        <p:spPr>
          <a:xfrm>
            <a:off x="1689596" y="3912522"/>
            <a:ext cx="9698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DEL 12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3185887" y="3912522"/>
            <a:ext cx="9698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DEL 13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6358577" y="3912522"/>
            <a:ext cx="9698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DEL 15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4834577" y="3912522"/>
            <a:ext cx="9698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DEL 14</a:t>
            </a:r>
            <a:endParaRPr lang="en-GB" dirty="0"/>
          </a:p>
        </p:txBody>
      </p:sp>
      <p:cxnSp>
        <p:nvCxnSpPr>
          <p:cNvPr id="40" name="Straight Arrow Connector 39"/>
          <p:cNvCxnSpPr>
            <a:stCxn id="35" idx="3"/>
          </p:cNvCxnSpPr>
          <p:nvPr/>
        </p:nvCxnSpPr>
        <p:spPr>
          <a:xfrm>
            <a:off x="2659414" y="4097188"/>
            <a:ext cx="52647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</p:cNvCxnSpPr>
          <p:nvPr/>
        </p:nvCxnSpPr>
        <p:spPr>
          <a:xfrm>
            <a:off x="4155705" y="4097188"/>
            <a:ext cx="6788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9" idx="3"/>
            <a:endCxn id="38" idx="1"/>
          </p:cNvCxnSpPr>
          <p:nvPr/>
        </p:nvCxnSpPr>
        <p:spPr>
          <a:xfrm>
            <a:off x="5804395" y="4097188"/>
            <a:ext cx="55418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3670796" y="4281855"/>
            <a:ext cx="0" cy="392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5319486" y="4281855"/>
            <a:ext cx="0" cy="392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6856681" y="4281854"/>
            <a:ext cx="0" cy="392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689596" y="5159431"/>
            <a:ext cx="9698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VIC 12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3185887" y="5159431"/>
            <a:ext cx="9698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VIC 13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6358577" y="5159431"/>
            <a:ext cx="9698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VIC 15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4834577" y="5159431"/>
            <a:ext cx="9698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VIC14</a:t>
            </a:r>
            <a:endParaRPr lang="en-GB" dirty="0"/>
          </a:p>
        </p:txBody>
      </p:sp>
      <p:cxnSp>
        <p:nvCxnSpPr>
          <p:cNvPr id="50" name="Straight Arrow Connector 49"/>
          <p:cNvCxnSpPr>
            <a:stCxn id="46" idx="3"/>
          </p:cNvCxnSpPr>
          <p:nvPr/>
        </p:nvCxnSpPr>
        <p:spPr>
          <a:xfrm>
            <a:off x="2659414" y="5344097"/>
            <a:ext cx="52647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7" idx="3"/>
          </p:cNvCxnSpPr>
          <p:nvPr/>
        </p:nvCxnSpPr>
        <p:spPr>
          <a:xfrm>
            <a:off x="4155705" y="5344097"/>
            <a:ext cx="6788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3"/>
            <a:endCxn id="48" idx="1"/>
          </p:cNvCxnSpPr>
          <p:nvPr/>
        </p:nvCxnSpPr>
        <p:spPr>
          <a:xfrm>
            <a:off x="5804395" y="5344097"/>
            <a:ext cx="55418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3670796" y="5528764"/>
            <a:ext cx="0" cy="392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5319486" y="5528764"/>
            <a:ext cx="0" cy="392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6856681" y="5528763"/>
            <a:ext cx="0" cy="392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5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ertical Text Placeholder 13"/>
          <p:cNvSpPr>
            <a:spLocks noGrp="1"/>
          </p:cNvSpPr>
          <p:nvPr>
            <p:ph idx="1"/>
          </p:nvPr>
        </p:nvSpPr>
        <p:spPr>
          <a:xfrm>
            <a:off x="457200" y="982694"/>
            <a:ext cx="8229600" cy="4728057"/>
          </a:xfrm>
        </p:spPr>
        <p:txBody>
          <a:bodyPr/>
          <a:lstStyle/>
          <a:p>
            <a:r>
              <a:rPr lang="en-GB" dirty="0" smtClean="0"/>
              <a:t>It is likely that delinquency and victimisation at each age are correlated.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And they may be related over time (cross-lag)</a:t>
            </a:r>
            <a:endParaRPr lang="en-GB" dirty="0"/>
          </a:p>
          <a:p>
            <a:endParaRPr lang="en-GB" sz="800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140865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000" dirty="0"/>
              <a:t>Autoregressive </a:t>
            </a:r>
            <a:r>
              <a:rPr lang="en-GB" sz="4000" dirty="0" smtClean="0"/>
              <a:t>Models</a:t>
            </a:r>
            <a:endParaRPr lang="en-US" sz="4000" dirty="0"/>
          </a:p>
        </p:txBody>
      </p:sp>
      <p:sp>
        <p:nvSpPr>
          <p:cNvPr id="35" name="TextBox 34"/>
          <p:cNvSpPr txBox="1"/>
          <p:nvPr/>
        </p:nvSpPr>
        <p:spPr>
          <a:xfrm>
            <a:off x="1451826" y="2083722"/>
            <a:ext cx="9698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DEL 12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2948117" y="2083722"/>
            <a:ext cx="9698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DEL 13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6120807" y="2083722"/>
            <a:ext cx="9698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DEL 15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4596807" y="2083722"/>
            <a:ext cx="9698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DEL 14</a:t>
            </a:r>
            <a:endParaRPr lang="en-GB" dirty="0"/>
          </a:p>
        </p:txBody>
      </p:sp>
      <p:cxnSp>
        <p:nvCxnSpPr>
          <p:cNvPr id="40" name="Straight Arrow Connector 39"/>
          <p:cNvCxnSpPr>
            <a:stCxn id="35" idx="3"/>
          </p:cNvCxnSpPr>
          <p:nvPr/>
        </p:nvCxnSpPr>
        <p:spPr>
          <a:xfrm>
            <a:off x="2421644" y="2268388"/>
            <a:ext cx="52647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</p:cNvCxnSpPr>
          <p:nvPr/>
        </p:nvCxnSpPr>
        <p:spPr>
          <a:xfrm>
            <a:off x="3917935" y="2268388"/>
            <a:ext cx="6788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9" idx="3"/>
            <a:endCxn id="38" idx="1"/>
          </p:cNvCxnSpPr>
          <p:nvPr/>
        </p:nvCxnSpPr>
        <p:spPr>
          <a:xfrm>
            <a:off x="5566625" y="2268388"/>
            <a:ext cx="55418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3433026" y="2453055"/>
            <a:ext cx="0" cy="392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5081716" y="2453055"/>
            <a:ext cx="0" cy="392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6618911" y="2453054"/>
            <a:ext cx="0" cy="392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451826" y="3330631"/>
            <a:ext cx="9698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VIC 12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2948117" y="3330631"/>
            <a:ext cx="9698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VIC 13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6120807" y="3330631"/>
            <a:ext cx="9698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VIC 15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4596807" y="3330631"/>
            <a:ext cx="9698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VIC14</a:t>
            </a:r>
            <a:endParaRPr lang="en-GB" dirty="0"/>
          </a:p>
        </p:txBody>
      </p:sp>
      <p:cxnSp>
        <p:nvCxnSpPr>
          <p:cNvPr id="50" name="Straight Arrow Connector 49"/>
          <p:cNvCxnSpPr>
            <a:stCxn id="46" idx="3"/>
          </p:cNvCxnSpPr>
          <p:nvPr/>
        </p:nvCxnSpPr>
        <p:spPr>
          <a:xfrm>
            <a:off x="2421644" y="3515297"/>
            <a:ext cx="52647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7" idx="3"/>
          </p:cNvCxnSpPr>
          <p:nvPr/>
        </p:nvCxnSpPr>
        <p:spPr>
          <a:xfrm>
            <a:off x="3917935" y="3515297"/>
            <a:ext cx="6788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3"/>
            <a:endCxn id="48" idx="1"/>
          </p:cNvCxnSpPr>
          <p:nvPr/>
        </p:nvCxnSpPr>
        <p:spPr>
          <a:xfrm>
            <a:off x="5566625" y="3515297"/>
            <a:ext cx="55418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3433026" y="3699964"/>
            <a:ext cx="0" cy="392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5081716" y="3699964"/>
            <a:ext cx="0" cy="392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6618911" y="3699963"/>
            <a:ext cx="0" cy="392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Arc 2"/>
          <p:cNvSpPr>
            <a:spLocks/>
          </p:cNvSpPr>
          <p:nvPr/>
        </p:nvSpPr>
        <p:spPr bwMode="auto">
          <a:xfrm flipH="1" flipV="1">
            <a:off x="1214056" y="2453055"/>
            <a:ext cx="192421" cy="877576"/>
          </a:xfrm>
          <a:custGeom>
            <a:avLst/>
            <a:gdLst>
              <a:gd name="G0" fmla="+- 1642 0 0"/>
              <a:gd name="G1" fmla="+- 21600 0 0"/>
              <a:gd name="G2" fmla="+- 21600 0 0"/>
              <a:gd name="T0" fmla="*/ 1642 w 23242"/>
              <a:gd name="T1" fmla="*/ 0 h 43200"/>
              <a:gd name="T2" fmla="*/ 0 w 23242"/>
              <a:gd name="T3" fmla="*/ 43138 h 43200"/>
              <a:gd name="T4" fmla="*/ 1642 w 23242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242" h="43200" fill="none" extrusionOk="0">
                <a:moveTo>
                  <a:pt x="1641" y="0"/>
                </a:moveTo>
                <a:cubicBezTo>
                  <a:pt x="13571" y="0"/>
                  <a:pt x="23242" y="9670"/>
                  <a:pt x="23242" y="21600"/>
                </a:cubicBezTo>
                <a:cubicBezTo>
                  <a:pt x="23242" y="33529"/>
                  <a:pt x="13571" y="43200"/>
                  <a:pt x="1642" y="43200"/>
                </a:cubicBezTo>
                <a:cubicBezTo>
                  <a:pt x="1094" y="43200"/>
                  <a:pt x="546" y="43179"/>
                  <a:pt x="0" y="43137"/>
                </a:cubicBezTo>
              </a:path>
              <a:path w="23242" h="43200" stroke="0" extrusionOk="0">
                <a:moveTo>
                  <a:pt x="1641" y="0"/>
                </a:moveTo>
                <a:cubicBezTo>
                  <a:pt x="13571" y="0"/>
                  <a:pt x="23242" y="9670"/>
                  <a:pt x="23242" y="21600"/>
                </a:cubicBezTo>
                <a:cubicBezTo>
                  <a:pt x="23242" y="33529"/>
                  <a:pt x="13571" y="43200"/>
                  <a:pt x="1642" y="43200"/>
                </a:cubicBezTo>
                <a:cubicBezTo>
                  <a:pt x="1094" y="43200"/>
                  <a:pt x="546" y="43179"/>
                  <a:pt x="0" y="43137"/>
                </a:cubicBezTo>
                <a:lnTo>
                  <a:pt x="1642" y="21600"/>
                </a:lnTo>
                <a:close/>
              </a:path>
            </a:pathLst>
          </a:custGeom>
          <a:noFill/>
          <a:ln w="9525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25" name="Arc 2"/>
          <p:cNvSpPr>
            <a:spLocks/>
          </p:cNvSpPr>
          <p:nvPr/>
        </p:nvSpPr>
        <p:spPr bwMode="auto">
          <a:xfrm flipH="1" flipV="1">
            <a:off x="2851906" y="2453055"/>
            <a:ext cx="192421" cy="877576"/>
          </a:xfrm>
          <a:custGeom>
            <a:avLst/>
            <a:gdLst>
              <a:gd name="G0" fmla="+- 1642 0 0"/>
              <a:gd name="G1" fmla="+- 21600 0 0"/>
              <a:gd name="G2" fmla="+- 21600 0 0"/>
              <a:gd name="T0" fmla="*/ 1642 w 23242"/>
              <a:gd name="T1" fmla="*/ 0 h 43200"/>
              <a:gd name="T2" fmla="*/ 0 w 23242"/>
              <a:gd name="T3" fmla="*/ 43138 h 43200"/>
              <a:gd name="T4" fmla="*/ 1642 w 23242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242" h="43200" fill="none" extrusionOk="0">
                <a:moveTo>
                  <a:pt x="1641" y="0"/>
                </a:moveTo>
                <a:cubicBezTo>
                  <a:pt x="13571" y="0"/>
                  <a:pt x="23242" y="9670"/>
                  <a:pt x="23242" y="21600"/>
                </a:cubicBezTo>
                <a:cubicBezTo>
                  <a:pt x="23242" y="33529"/>
                  <a:pt x="13571" y="43200"/>
                  <a:pt x="1642" y="43200"/>
                </a:cubicBezTo>
                <a:cubicBezTo>
                  <a:pt x="1094" y="43200"/>
                  <a:pt x="546" y="43179"/>
                  <a:pt x="0" y="43137"/>
                </a:cubicBezTo>
              </a:path>
              <a:path w="23242" h="43200" stroke="0" extrusionOk="0">
                <a:moveTo>
                  <a:pt x="1641" y="0"/>
                </a:moveTo>
                <a:cubicBezTo>
                  <a:pt x="13571" y="0"/>
                  <a:pt x="23242" y="9670"/>
                  <a:pt x="23242" y="21600"/>
                </a:cubicBezTo>
                <a:cubicBezTo>
                  <a:pt x="23242" y="33529"/>
                  <a:pt x="13571" y="43200"/>
                  <a:pt x="1642" y="43200"/>
                </a:cubicBezTo>
                <a:cubicBezTo>
                  <a:pt x="1094" y="43200"/>
                  <a:pt x="546" y="43179"/>
                  <a:pt x="0" y="43137"/>
                </a:cubicBezTo>
                <a:lnTo>
                  <a:pt x="1642" y="21600"/>
                </a:lnTo>
                <a:close/>
              </a:path>
            </a:pathLst>
          </a:custGeom>
          <a:noFill/>
          <a:ln w="9525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26" name="Arc 2"/>
          <p:cNvSpPr>
            <a:spLocks/>
          </p:cNvSpPr>
          <p:nvPr/>
        </p:nvSpPr>
        <p:spPr bwMode="auto">
          <a:xfrm flipH="1" flipV="1">
            <a:off x="4500596" y="2453055"/>
            <a:ext cx="192421" cy="877576"/>
          </a:xfrm>
          <a:custGeom>
            <a:avLst/>
            <a:gdLst>
              <a:gd name="G0" fmla="+- 1642 0 0"/>
              <a:gd name="G1" fmla="+- 21600 0 0"/>
              <a:gd name="G2" fmla="+- 21600 0 0"/>
              <a:gd name="T0" fmla="*/ 1642 w 23242"/>
              <a:gd name="T1" fmla="*/ 0 h 43200"/>
              <a:gd name="T2" fmla="*/ 0 w 23242"/>
              <a:gd name="T3" fmla="*/ 43138 h 43200"/>
              <a:gd name="T4" fmla="*/ 1642 w 23242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242" h="43200" fill="none" extrusionOk="0">
                <a:moveTo>
                  <a:pt x="1641" y="0"/>
                </a:moveTo>
                <a:cubicBezTo>
                  <a:pt x="13571" y="0"/>
                  <a:pt x="23242" y="9670"/>
                  <a:pt x="23242" y="21600"/>
                </a:cubicBezTo>
                <a:cubicBezTo>
                  <a:pt x="23242" y="33529"/>
                  <a:pt x="13571" y="43200"/>
                  <a:pt x="1642" y="43200"/>
                </a:cubicBezTo>
                <a:cubicBezTo>
                  <a:pt x="1094" y="43200"/>
                  <a:pt x="546" y="43179"/>
                  <a:pt x="0" y="43137"/>
                </a:cubicBezTo>
              </a:path>
              <a:path w="23242" h="43200" stroke="0" extrusionOk="0">
                <a:moveTo>
                  <a:pt x="1641" y="0"/>
                </a:moveTo>
                <a:cubicBezTo>
                  <a:pt x="13571" y="0"/>
                  <a:pt x="23242" y="9670"/>
                  <a:pt x="23242" y="21600"/>
                </a:cubicBezTo>
                <a:cubicBezTo>
                  <a:pt x="23242" y="33529"/>
                  <a:pt x="13571" y="43200"/>
                  <a:pt x="1642" y="43200"/>
                </a:cubicBezTo>
                <a:cubicBezTo>
                  <a:pt x="1094" y="43200"/>
                  <a:pt x="546" y="43179"/>
                  <a:pt x="0" y="43137"/>
                </a:cubicBezTo>
                <a:lnTo>
                  <a:pt x="1642" y="21600"/>
                </a:lnTo>
                <a:close/>
              </a:path>
            </a:pathLst>
          </a:custGeom>
          <a:noFill/>
          <a:ln w="9525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27" name="Arc 2"/>
          <p:cNvSpPr>
            <a:spLocks/>
          </p:cNvSpPr>
          <p:nvPr/>
        </p:nvSpPr>
        <p:spPr bwMode="auto">
          <a:xfrm flipH="1" flipV="1">
            <a:off x="5926955" y="2472449"/>
            <a:ext cx="192421" cy="877576"/>
          </a:xfrm>
          <a:custGeom>
            <a:avLst/>
            <a:gdLst>
              <a:gd name="G0" fmla="+- 1642 0 0"/>
              <a:gd name="G1" fmla="+- 21600 0 0"/>
              <a:gd name="G2" fmla="+- 21600 0 0"/>
              <a:gd name="T0" fmla="*/ 1642 w 23242"/>
              <a:gd name="T1" fmla="*/ 0 h 43200"/>
              <a:gd name="T2" fmla="*/ 0 w 23242"/>
              <a:gd name="T3" fmla="*/ 43138 h 43200"/>
              <a:gd name="T4" fmla="*/ 1642 w 23242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242" h="43200" fill="none" extrusionOk="0">
                <a:moveTo>
                  <a:pt x="1641" y="0"/>
                </a:moveTo>
                <a:cubicBezTo>
                  <a:pt x="13571" y="0"/>
                  <a:pt x="23242" y="9670"/>
                  <a:pt x="23242" y="21600"/>
                </a:cubicBezTo>
                <a:cubicBezTo>
                  <a:pt x="23242" y="33529"/>
                  <a:pt x="13571" y="43200"/>
                  <a:pt x="1642" y="43200"/>
                </a:cubicBezTo>
                <a:cubicBezTo>
                  <a:pt x="1094" y="43200"/>
                  <a:pt x="546" y="43179"/>
                  <a:pt x="0" y="43137"/>
                </a:cubicBezTo>
              </a:path>
              <a:path w="23242" h="43200" stroke="0" extrusionOk="0">
                <a:moveTo>
                  <a:pt x="1641" y="0"/>
                </a:moveTo>
                <a:cubicBezTo>
                  <a:pt x="13571" y="0"/>
                  <a:pt x="23242" y="9670"/>
                  <a:pt x="23242" y="21600"/>
                </a:cubicBezTo>
                <a:cubicBezTo>
                  <a:pt x="23242" y="33529"/>
                  <a:pt x="13571" y="43200"/>
                  <a:pt x="1642" y="43200"/>
                </a:cubicBezTo>
                <a:cubicBezTo>
                  <a:pt x="1094" y="43200"/>
                  <a:pt x="546" y="43179"/>
                  <a:pt x="0" y="43137"/>
                </a:cubicBezTo>
                <a:lnTo>
                  <a:pt x="1642" y="21600"/>
                </a:lnTo>
                <a:close/>
              </a:path>
            </a:pathLst>
          </a:custGeom>
          <a:noFill/>
          <a:ln w="9525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89676" y="4688376"/>
            <a:ext cx="9698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DEL 12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4585967" y="4688376"/>
            <a:ext cx="9698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DEL 13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7758657" y="4688376"/>
            <a:ext cx="9698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DEL 15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6234657" y="4688376"/>
            <a:ext cx="9698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DEL 14</a:t>
            </a:r>
            <a:endParaRPr lang="en-GB" dirty="0"/>
          </a:p>
        </p:txBody>
      </p:sp>
      <p:cxnSp>
        <p:nvCxnSpPr>
          <p:cNvPr id="32" name="Straight Arrow Connector 31"/>
          <p:cNvCxnSpPr>
            <a:stCxn id="28" idx="3"/>
          </p:cNvCxnSpPr>
          <p:nvPr/>
        </p:nvCxnSpPr>
        <p:spPr>
          <a:xfrm>
            <a:off x="4059494" y="4873042"/>
            <a:ext cx="52647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3"/>
          </p:cNvCxnSpPr>
          <p:nvPr/>
        </p:nvCxnSpPr>
        <p:spPr>
          <a:xfrm>
            <a:off x="5555785" y="4873042"/>
            <a:ext cx="6788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1" idx="3"/>
            <a:endCxn id="30" idx="1"/>
          </p:cNvCxnSpPr>
          <p:nvPr/>
        </p:nvCxnSpPr>
        <p:spPr>
          <a:xfrm>
            <a:off x="7204475" y="4873042"/>
            <a:ext cx="55418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5070876" y="5057709"/>
            <a:ext cx="0" cy="392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6719566" y="5057709"/>
            <a:ext cx="0" cy="392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8256761" y="5057708"/>
            <a:ext cx="0" cy="392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089676" y="5935285"/>
            <a:ext cx="9698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VIC 12</a:t>
            </a:r>
            <a:endParaRPr lang="en-GB" dirty="0"/>
          </a:p>
        </p:txBody>
      </p:sp>
      <p:sp>
        <p:nvSpPr>
          <p:cNvPr id="59" name="TextBox 58"/>
          <p:cNvSpPr txBox="1"/>
          <p:nvPr/>
        </p:nvSpPr>
        <p:spPr>
          <a:xfrm>
            <a:off x="4585967" y="5935285"/>
            <a:ext cx="9698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VIC 13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7758657" y="5935285"/>
            <a:ext cx="9698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VIC 15</a:t>
            </a:r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6234657" y="5935285"/>
            <a:ext cx="9698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VIC14</a:t>
            </a:r>
            <a:endParaRPr lang="en-GB" dirty="0"/>
          </a:p>
        </p:txBody>
      </p:sp>
      <p:cxnSp>
        <p:nvCxnSpPr>
          <p:cNvPr id="62" name="Straight Arrow Connector 61"/>
          <p:cNvCxnSpPr>
            <a:stCxn id="58" idx="3"/>
          </p:cNvCxnSpPr>
          <p:nvPr/>
        </p:nvCxnSpPr>
        <p:spPr>
          <a:xfrm>
            <a:off x="4059494" y="6119951"/>
            <a:ext cx="52647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9" idx="3"/>
          </p:cNvCxnSpPr>
          <p:nvPr/>
        </p:nvCxnSpPr>
        <p:spPr>
          <a:xfrm>
            <a:off x="5555785" y="6119951"/>
            <a:ext cx="6788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61" idx="3"/>
            <a:endCxn id="60" idx="1"/>
          </p:cNvCxnSpPr>
          <p:nvPr/>
        </p:nvCxnSpPr>
        <p:spPr>
          <a:xfrm>
            <a:off x="7204475" y="6119951"/>
            <a:ext cx="55418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5070876" y="6304618"/>
            <a:ext cx="0" cy="392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6719566" y="6304618"/>
            <a:ext cx="0" cy="392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8256761" y="6304617"/>
            <a:ext cx="0" cy="392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Arc 2"/>
          <p:cNvSpPr>
            <a:spLocks/>
          </p:cNvSpPr>
          <p:nvPr/>
        </p:nvSpPr>
        <p:spPr bwMode="auto">
          <a:xfrm flipH="1" flipV="1">
            <a:off x="2851906" y="5057709"/>
            <a:ext cx="192421" cy="877576"/>
          </a:xfrm>
          <a:custGeom>
            <a:avLst/>
            <a:gdLst>
              <a:gd name="G0" fmla="+- 1642 0 0"/>
              <a:gd name="G1" fmla="+- 21600 0 0"/>
              <a:gd name="G2" fmla="+- 21600 0 0"/>
              <a:gd name="T0" fmla="*/ 1642 w 23242"/>
              <a:gd name="T1" fmla="*/ 0 h 43200"/>
              <a:gd name="T2" fmla="*/ 0 w 23242"/>
              <a:gd name="T3" fmla="*/ 43138 h 43200"/>
              <a:gd name="T4" fmla="*/ 1642 w 23242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242" h="43200" fill="none" extrusionOk="0">
                <a:moveTo>
                  <a:pt x="1641" y="0"/>
                </a:moveTo>
                <a:cubicBezTo>
                  <a:pt x="13571" y="0"/>
                  <a:pt x="23242" y="9670"/>
                  <a:pt x="23242" y="21600"/>
                </a:cubicBezTo>
                <a:cubicBezTo>
                  <a:pt x="23242" y="33529"/>
                  <a:pt x="13571" y="43200"/>
                  <a:pt x="1642" y="43200"/>
                </a:cubicBezTo>
                <a:cubicBezTo>
                  <a:pt x="1094" y="43200"/>
                  <a:pt x="546" y="43179"/>
                  <a:pt x="0" y="43137"/>
                </a:cubicBezTo>
              </a:path>
              <a:path w="23242" h="43200" stroke="0" extrusionOk="0">
                <a:moveTo>
                  <a:pt x="1641" y="0"/>
                </a:moveTo>
                <a:cubicBezTo>
                  <a:pt x="13571" y="0"/>
                  <a:pt x="23242" y="9670"/>
                  <a:pt x="23242" y="21600"/>
                </a:cubicBezTo>
                <a:cubicBezTo>
                  <a:pt x="23242" y="33529"/>
                  <a:pt x="13571" y="43200"/>
                  <a:pt x="1642" y="43200"/>
                </a:cubicBezTo>
                <a:cubicBezTo>
                  <a:pt x="1094" y="43200"/>
                  <a:pt x="546" y="43179"/>
                  <a:pt x="0" y="43137"/>
                </a:cubicBezTo>
                <a:lnTo>
                  <a:pt x="1642" y="21600"/>
                </a:lnTo>
                <a:close/>
              </a:path>
            </a:pathLst>
          </a:custGeom>
          <a:noFill/>
          <a:ln w="9525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69" name="Arc 2"/>
          <p:cNvSpPr>
            <a:spLocks/>
          </p:cNvSpPr>
          <p:nvPr/>
        </p:nvSpPr>
        <p:spPr bwMode="auto">
          <a:xfrm flipH="1" flipV="1">
            <a:off x="4489756" y="5057709"/>
            <a:ext cx="192421" cy="877576"/>
          </a:xfrm>
          <a:custGeom>
            <a:avLst/>
            <a:gdLst>
              <a:gd name="G0" fmla="+- 1642 0 0"/>
              <a:gd name="G1" fmla="+- 21600 0 0"/>
              <a:gd name="G2" fmla="+- 21600 0 0"/>
              <a:gd name="T0" fmla="*/ 1642 w 23242"/>
              <a:gd name="T1" fmla="*/ 0 h 43200"/>
              <a:gd name="T2" fmla="*/ 0 w 23242"/>
              <a:gd name="T3" fmla="*/ 43138 h 43200"/>
              <a:gd name="T4" fmla="*/ 1642 w 23242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242" h="43200" fill="none" extrusionOk="0">
                <a:moveTo>
                  <a:pt x="1641" y="0"/>
                </a:moveTo>
                <a:cubicBezTo>
                  <a:pt x="13571" y="0"/>
                  <a:pt x="23242" y="9670"/>
                  <a:pt x="23242" y="21600"/>
                </a:cubicBezTo>
                <a:cubicBezTo>
                  <a:pt x="23242" y="33529"/>
                  <a:pt x="13571" y="43200"/>
                  <a:pt x="1642" y="43200"/>
                </a:cubicBezTo>
                <a:cubicBezTo>
                  <a:pt x="1094" y="43200"/>
                  <a:pt x="546" y="43179"/>
                  <a:pt x="0" y="43137"/>
                </a:cubicBezTo>
              </a:path>
              <a:path w="23242" h="43200" stroke="0" extrusionOk="0">
                <a:moveTo>
                  <a:pt x="1641" y="0"/>
                </a:moveTo>
                <a:cubicBezTo>
                  <a:pt x="13571" y="0"/>
                  <a:pt x="23242" y="9670"/>
                  <a:pt x="23242" y="21600"/>
                </a:cubicBezTo>
                <a:cubicBezTo>
                  <a:pt x="23242" y="33529"/>
                  <a:pt x="13571" y="43200"/>
                  <a:pt x="1642" y="43200"/>
                </a:cubicBezTo>
                <a:cubicBezTo>
                  <a:pt x="1094" y="43200"/>
                  <a:pt x="546" y="43179"/>
                  <a:pt x="0" y="43137"/>
                </a:cubicBezTo>
                <a:lnTo>
                  <a:pt x="1642" y="21600"/>
                </a:lnTo>
                <a:close/>
              </a:path>
            </a:pathLst>
          </a:custGeom>
          <a:noFill/>
          <a:ln w="9525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70" name="Arc 2"/>
          <p:cNvSpPr>
            <a:spLocks/>
          </p:cNvSpPr>
          <p:nvPr/>
        </p:nvSpPr>
        <p:spPr bwMode="auto">
          <a:xfrm flipH="1" flipV="1">
            <a:off x="6138446" y="5057709"/>
            <a:ext cx="192421" cy="877576"/>
          </a:xfrm>
          <a:custGeom>
            <a:avLst/>
            <a:gdLst>
              <a:gd name="G0" fmla="+- 1642 0 0"/>
              <a:gd name="G1" fmla="+- 21600 0 0"/>
              <a:gd name="G2" fmla="+- 21600 0 0"/>
              <a:gd name="T0" fmla="*/ 1642 w 23242"/>
              <a:gd name="T1" fmla="*/ 0 h 43200"/>
              <a:gd name="T2" fmla="*/ 0 w 23242"/>
              <a:gd name="T3" fmla="*/ 43138 h 43200"/>
              <a:gd name="T4" fmla="*/ 1642 w 23242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242" h="43200" fill="none" extrusionOk="0">
                <a:moveTo>
                  <a:pt x="1641" y="0"/>
                </a:moveTo>
                <a:cubicBezTo>
                  <a:pt x="13571" y="0"/>
                  <a:pt x="23242" y="9670"/>
                  <a:pt x="23242" y="21600"/>
                </a:cubicBezTo>
                <a:cubicBezTo>
                  <a:pt x="23242" y="33529"/>
                  <a:pt x="13571" y="43200"/>
                  <a:pt x="1642" y="43200"/>
                </a:cubicBezTo>
                <a:cubicBezTo>
                  <a:pt x="1094" y="43200"/>
                  <a:pt x="546" y="43179"/>
                  <a:pt x="0" y="43137"/>
                </a:cubicBezTo>
              </a:path>
              <a:path w="23242" h="43200" stroke="0" extrusionOk="0">
                <a:moveTo>
                  <a:pt x="1641" y="0"/>
                </a:moveTo>
                <a:cubicBezTo>
                  <a:pt x="13571" y="0"/>
                  <a:pt x="23242" y="9670"/>
                  <a:pt x="23242" y="21600"/>
                </a:cubicBezTo>
                <a:cubicBezTo>
                  <a:pt x="23242" y="33529"/>
                  <a:pt x="13571" y="43200"/>
                  <a:pt x="1642" y="43200"/>
                </a:cubicBezTo>
                <a:cubicBezTo>
                  <a:pt x="1094" y="43200"/>
                  <a:pt x="546" y="43179"/>
                  <a:pt x="0" y="43137"/>
                </a:cubicBezTo>
                <a:lnTo>
                  <a:pt x="1642" y="21600"/>
                </a:lnTo>
                <a:close/>
              </a:path>
            </a:pathLst>
          </a:custGeom>
          <a:noFill/>
          <a:ln w="9525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71" name="Arc 2"/>
          <p:cNvSpPr>
            <a:spLocks/>
          </p:cNvSpPr>
          <p:nvPr/>
        </p:nvSpPr>
        <p:spPr bwMode="auto">
          <a:xfrm flipH="1" flipV="1">
            <a:off x="7564805" y="5077103"/>
            <a:ext cx="192421" cy="877576"/>
          </a:xfrm>
          <a:custGeom>
            <a:avLst/>
            <a:gdLst>
              <a:gd name="G0" fmla="+- 1642 0 0"/>
              <a:gd name="G1" fmla="+- 21600 0 0"/>
              <a:gd name="G2" fmla="+- 21600 0 0"/>
              <a:gd name="T0" fmla="*/ 1642 w 23242"/>
              <a:gd name="T1" fmla="*/ 0 h 43200"/>
              <a:gd name="T2" fmla="*/ 0 w 23242"/>
              <a:gd name="T3" fmla="*/ 43138 h 43200"/>
              <a:gd name="T4" fmla="*/ 1642 w 23242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242" h="43200" fill="none" extrusionOk="0">
                <a:moveTo>
                  <a:pt x="1641" y="0"/>
                </a:moveTo>
                <a:cubicBezTo>
                  <a:pt x="13571" y="0"/>
                  <a:pt x="23242" y="9670"/>
                  <a:pt x="23242" y="21600"/>
                </a:cubicBezTo>
                <a:cubicBezTo>
                  <a:pt x="23242" y="33529"/>
                  <a:pt x="13571" y="43200"/>
                  <a:pt x="1642" y="43200"/>
                </a:cubicBezTo>
                <a:cubicBezTo>
                  <a:pt x="1094" y="43200"/>
                  <a:pt x="546" y="43179"/>
                  <a:pt x="0" y="43137"/>
                </a:cubicBezTo>
              </a:path>
              <a:path w="23242" h="43200" stroke="0" extrusionOk="0">
                <a:moveTo>
                  <a:pt x="1641" y="0"/>
                </a:moveTo>
                <a:cubicBezTo>
                  <a:pt x="13571" y="0"/>
                  <a:pt x="23242" y="9670"/>
                  <a:pt x="23242" y="21600"/>
                </a:cubicBezTo>
                <a:cubicBezTo>
                  <a:pt x="23242" y="33529"/>
                  <a:pt x="13571" y="43200"/>
                  <a:pt x="1642" y="43200"/>
                </a:cubicBezTo>
                <a:cubicBezTo>
                  <a:pt x="1094" y="43200"/>
                  <a:pt x="546" y="43179"/>
                  <a:pt x="0" y="43137"/>
                </a:cubicBezTo>
                <a:lnTo>
                  <a:pt x="1642" y="21600"/>
                </a:lnTo>
                <a:close/>
              </a:path>
            </a:pathLst>
          </a:custGeom>
          <a:noFill/>
          <a:ln w="9525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cxnSp>
        <p:nvCxnSpPr>
          <p:cNvPr id="3" name="Straight Arrow Connector 2"/>
          <p:cNvCxnSpPr>
            <a:stCxn id="58" idx="0"/>
            <a:endCxn id="29" idx="2"/>
          </p:cNvCxnSpPr>
          <p:nvPr/>
        </p:nvCxnSpPr>
        <p:spPr>
          <a:xfrm flipV="1">
            <a:off x="3574585" y="5057708"/>
            <a:ext cx="1496291" cy="8775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endCxn id="59" idx="0"/>
          </p:cNvCxnSpPr>
          <p:nvPr/>
        </p:nvCxnSpPr>
        <p:spPr>
          <a:xfrm>
            <a:off x="3574585" y="5077103"/>
            <a:ext cx="1496291" cy="8581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9" idx="0"/>
          </p:cNvCxnSpPr>
          <p:nvPr/>
        </p:nvCxnSpPr>
        <p:spPr>
          <a:xfrm flipV="1">
            <a:off x="5070876" y="5077103"/>
            <a:ext cx="1548035" cy="8581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61" idx="0"/>
          </p:cNvCxnSpPr>
          <p:nvPr/>
        </p:nvCxnSpPr>
        <p:spPr>
          <a:xfrm>
            <a:off x="5070876" y="5077103"/>
            <a:ext cx="1648690" cy="8581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1" idx="0"/>
          </p:cNvCxnSpPr>
          <p:nvPr/>
        </p:nvCxnSpPr>
        <p:spPr>
          <a:xfrm flipV="1">
            <a:off x="6719566" y="5077103"/>
            <a:ext cx="1524000" cy="8581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60" idx="0"/>
          </p:cNvCxnSpPr>
          <p:nvPr/>
        </p:nvCxnSpPr>
        <p:spPr>
          <a:xfrm>
            <a:off x="6719566" y="5077103"/>
            <a:ext cx="1524000" cy="8581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47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58" grpId="0" animBg="1"/>
      <p:bldP spid="59" grpId="0" animBg="1"/>
      <p:bldP spid="60" grpId="0" animBg="1"/>
      <p:bldP spid="61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code for this model in </a:t>
            </a:r>
            <a:r>
              <a:rPr lang="en-GB" dirty="0" err="1" smtClean="0"/>
              <a:t>Mplus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Mini Practical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870706" y="2615368"/>
            <a:ext cx="9698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DEL 13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2366997" y="2615368"/>
            <a:ext cx="9698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DEL 14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4015687" y="2615368"/>
            <a:ext cx="9698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DEL 15</a:t>
            </a:r>
            <a:endParaRPr lang="en-GB" dirty="0"/>
          </a:p>
        </p:txBody>
      </p:sp>
      <p:cxnSp>
        <p:nvCxnSpPr>
          <p:cNvPr id="29" name="Straight Arrow Connector 28"/>
          <p:cNvCxnSpPr>
            <a:stCxn id="25" idx="3"/>
          </p:cNvCxnSpPr>
          <p:nvPr/>
        </p:nvCxnSpPr>
        <p:spPr>
          <a:xfrm>
            <a:off x="1840524" y="2800034"/>
            <a:ext cx="52647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</p:cNvCxnSpPr>
          <p:nvPr/>
        </p:nvCxnSpPr>
        <p:spPr>
          <a:xfrm>
            <a:off x="3336815" y="2800034"/>
            <a:ext cx="6788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851906" y="2984701"/>
            <a:ext cx="0" cy="392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4500596" y="2984701"/>
            <a:ext cx="0" cy="392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70706" y="3862277"/>
            <a:ext cx="9698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VIC 13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2366997" y="3862277"/>
            <a:ext cx="9698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VIC 14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4015687" y="3862277"/>
            <a:ext cx="9698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VIC15</a:t>
            </a:r>
            <a:endParaRPr lang="en-GB" dirty="0"/>
          </a:p>
        </p:txBody>
      </p:sp>
      <p:cxnSp>
        <p:nvCxnSpPr>
          <p:cNvPr id="39" name="Straight Arrow Connector 38"/>
          <p:cNvCxnSpPr>
            <a:stCxn id="35" idx="3"/>
          </p:cNvCxnSpPr>
          <p:nvPr/>
        </p:nvCxnSpPr>
        <p:spPr>
          <a:xfrm>
            <a:off x="1840524" y="4046943"/>
            <a:ext cx="52647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6" idx="3"/>
          </p:cNvCxnSpPr>
          <p:nvPr/>
        </p:nvCxnSpPr>
        <p:spPr>
          <a:xfrm>
            <a:off x="3336815" y="4046943"/>
            <a:ext cx="6788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2851906" y="4231610"/>
            <a:ext cx="0" cy="392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4500596" y="4231610"/>
            <a:ext cx="0" cy="392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Arc 2"/>
          <p:cNvSpPr>
            <a:spLocks/>
          </p:cNvSpPr>
          <p:nvPr/>
        </p:nvSpPr>
        <p:spPr bwMode="auto">
          <a:xfrm flipH="1" flipV="1">
            <a:off x="632936" y="2984701"/>
            <a:ext cx="192421" cy="877576"/>
          </a:xfrm>
          <a:custGeom>
            <a:avLst/>
            <a:gdLst>
              <a:gd name="G0" fmla="+- 1642 0 0"/>
              <a:gd name="G1" fmla="+- 21600 0 0"/>
              <a:gd name="G2" fmla="+- 21600 0 0"/>
              <a:gd name="T0" fmla="*/ 1642 w 23242"/>
              <a:gd name="T1" fmla="*/ 0 h 43200"/>
              <a:gd name="T2" fmla="*/ 0 w 23242"/>
              <a:gd name="T3" fmla="*/ 43138 h 43200"/>
              <a:gd name="T4" fmla="*/ 1642 w 23242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242" h="43200" fill="none" extrusionOk="0">
                <a:moveTo>
                  <a:pt x="1641" y="0"/>
                </a:moveTo>
                <a:cubicBezTo>
                  <a:pt x="13571" y="0"/>
                  <a:pt x="23242" y="9670"/>
                  <a:pt x="23242" y="21600"/>
                </a:cubicBezTo>
                <a:cubicBezTo>
                  <a:pt x="23242" y="33529"/>
                  <a:pt x="13571" y="43200"/>
                  <a:pt x="1642" y="43200"/>
                </a:cubicBezTo>
                <a:cubicBezTo>
                  <a:pt x="1094" y="43200"/>
                  <a:pt x="546" y="43179"/>
                  <a:pt x="0" y="43137"/>
                </a:cubicBezTo>
              </a:path>
              <a:path w="23242" h="43200" stroke="0" extrusionOk="0">
                <a:moveTo>
                  <a:pt x="1641" y="0"/>
                </a:moveTo>
                <a:cubicBezTo>
                  <a:pt x="13571" y="0"/>
                  <a:pt x="23242" y="9670"/>
                  <a:pt x="23242" y="21600"/>
                </a:cubicBezTo>
                <a:cubicBezTo>
                  <a:pt x="23242" y="33529"/>
                  <a:pt x="13571" y="43200"/>
                  <a:pt x="1642" y="43200"/>
                </a:cubicBezTo>
                <a:cubicBezTo>
                  <a:pt x="1094" y="43200"/>
                  <a:pt x="546" y="43179"/>
                  <a:pt x="0" y="43137"/>
                </a:cubicBezTo>
                <a:lnTo>
                  <a:pt x="1642" y="21600"/>
                </a:lnTo>
                <a:close/>
              </a:path>
            </a:pathLst>
          </a:custGeom>
          <a:noFill/>
          <a:ln w="9525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46" name="Arc 2"/>
          <p:cNvSpPr>
            <a:spLocks/>
          </p:cNvSpPr>
          <p:nvPr/>
        </p:nvSpPr>
        <p:spPr bwMode="auto">
          <a:xfrm flipH="1" flipV="1">
            <a:off x="2270786" y="2984701"/>
            <a:ext cx="192421" cy="877576"/>
          </a:xfrm>
          <a:custGeom>
            <a:avLst/>
            <a:gdLst>
              <a:gd name="G0" fmla="+- 1642 0 0"/>
              <a:gd name="G1" fmla="+- 21600 0 0"/>
              <a:gd name="G2" fmla="+- 21600 0 0"/>
              <a:gd name="T0" fmla="*/ 1642 w 23242"/>
              <a:gd name="T1" fmla="*/ 0 h 43200"/>
              <a:gd name="T2" fmla="*/ 0 w 23242"/>
              <a:gd name="T3" fmla="*/ 43138 h 43200"/>
              <a:gd name="T4" fmla="*/ 1642 w 23242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242" h="43200" fill="none" extrusionOk="0">
                <a:moveTo>
                  <a:pt x="1641" y="0"/>
                </a:moveTo>
                <a:cubicBezTo>
                  <a:pt x="13571" y="0"/>
                  <a:pt x="23242" y="9670"/>
                  <a:pt x="23242" y="21600"/>
                </a:cubicBezTo>
                <a:cubicBezTo>
                  <a:pt x="23242" y="33529"/>
                  <a:pt x="13571" y="43200"/>
                  <a:pt x="1642" y="43200"/>
                </a:cubicBezTo>
                <a:cubicBezTo>
                  <a:pt x="1094" y="43200"/>
                  <a:pt x="546" y="43179"/>
                  <a:pt x="0" y="43137"/>
                </a:cubicBezTo>
              </a:path>
              <a:path w="23242" h="43200" stroke="0" extrusionOk="0">
                <a:moveTo>
                  <a:pt x="1641" y="0"/>
                </a:moveTo>
                <a:cubicBezTo>
                  <a:pt x="13571" y="0"/>
                  <a:pt x="23242" y="9670"/>
                  <a:pt x="23242" y="21600"/>
                </a:cubicBezTo>
                <a:cubicBezTo>
                  <a:pt x="23242" y="33529"/>
                  <a:pt x="13571" y="43200"/>
                  <a:pt x="1642" y="43200"/>
                </a:cubicBezTo>
                <a:cubicBezTo>
                  <a:pt x="1094" y="43200"/>
                  <a:pt x="546" y="43179"/>
                  <a:pt x="0" y="43137"/>
                </a:cubicBezTo>
                <a:lnTo>
                  <a:pt x="1642" y="21600"/>
                </a:lnTo>
                <a:close/>
              </a:path>
            </a:pathLst>
          </a:custGeom>
          <a:noFill/>
          <a:ln w="9525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47" name="Arc 2"/>
          <p:cNvSpPr>
            <a:spLocks/>
          </p:cNvSpPr>
          <p:nvPr/>
        </p:nvSpPr>
        <p:spPr bwMode="auto">
          <a:xfrm flipH="1" flipV="1">
            <a:off x="3919476" y="2984701"/>
            <a:ext cx="192421" cy="877576"/>
          </a:xfrm>
          <a:custGeom>
            <a:avLst/>
            <a:gdLst>
              <a:gd name="G0" fmla="+- 1642 0 0"/>
              <a:gd name="G1" fmla="+- 21600 0 0"/>
              <a:gd name="G2" fmla="+- 21600 0 0"/>
              <a:gd name="T0" fmla="*/ 1642 w 23242"/>
              <a:gd name="T1" fmla="*/ 0 h 43200"/>
              <a:gd name="T2" fmla="*/ 0 w 23242"/>
              <a:gd name="T3" fmla="*/ 43138 h 43200"/>
              <a:gd name="T4" fmla="*/ 1642 w 23242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242" h="43200" fill="none" extrusionOk="0">
                <a:moveTo>
                  <a:pt x="1641" y="0"/>
                </a:moveTo>
                <a:cubicBezTo>
                  <a:pt x="13571" y="0"/>
                  <a:pt x="23242" y="9670"/>
                  <a:pt x="23242" y="21600"/>
                </a:cubicBezTo>
                <a:cubicBezTo>
                  <a:pt x="23242" y="33529"/>
                  <a:pt x="13571" y="43200"/>
                  <a:pt x="1642" y="43200"/>
                </a:cubicBezTo>
                <a:cubicBezTo>
                  <a:pt x="1094" y="43200"/>
                  <a:pt x="546" y="43179"/>
                  <a:pt x="0" y="43137"/>
                </a:cubicBezTo>
              </a:path>
              <a:path w="23242" h="43200" stroke="0" extrusionOk="0">
                <a:moveTo>
                  <a:pt x="1641" y="0"/>
                </a:moveTo>
                <a:cubicBezTo>
                  <a:pt x="13571" y="0"/>
                  <a:pt x="23242" y="9670"/>
                  <a:pt x="23242" y="21600"/>
                </a:cubicBezTo>
                <a:cubicBezTo>
                  <a:pt x="23242" y="33529"/>
                  <a:pt x="13571" y="43200"/>
                  <a:pt x="1642" y="43200"/>
                </a:cubicBezTo>
                <a:cubicBezTo>
                  <a:pt x="1094" y="43200"/>
                  <a:pt x="546" y="43179"/>
                  <a:pt x="0" y="43137"/>
                </a:cubicBezTo>
                <a:lnTo>
                  <a:pt x="1642" y="21600"/>
                </a:lnTo>
                <a:close/>
              </a:path>
            </a:pathLst>
          </a:custGeom>
          <a:noFill/>
          <a:ln w="9525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799250" y="2517770"/>
            <a:ext cx="262688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Model:</a:t>
            </a:r>
          </a:p>
          <a:p>
            <a:r>
              <a:rPr lang="en-GB" dirty="0" smtClean="0"/>
              <a:t>DEL14 on DEL13;</a:t>
            </a:r>
          </a:p>
          <a:p>
            <a:r>
              <a:rPr lang="en-GB" dirty="0" smtClean="0"/>
              <a:t>DEL15 on DEL14;</a:t>
            </a:r>
          </a:p>
          <a:p>
            <a:endParaRPr lang="en-GB" dirty="0" smtClean="0"/>
          </a:p>
          <a:p>
            <a:r>
              <a:rPr lang="en-GB" dirty="0" smtClean="0"/>
              <a:t>VIC14 on VIC13;</a:t>
            </a:r>
          </a:p>
          <a:p>
            <a:r>
              <a:rPr lang="en-GB" dirty="0" smtClean="0"/>
              <a:t>VIC15 on VIC14;</a:t>
            </a:r>
          </a:p>
          <a:p>
            <a:endParaRPr lang="en-GB" dirty="0" smtClean="0"/>
          </a:p>
          <a:p>
            <a:r>
              <a:rPr lang="en-GB" dirty="0" smtClean="0"/>
              <a:t>DEL13 with VIC13;</a:t>
            </a:r>
          </a:p>
          <a:p>
            <a:r>
              <a:rPr lang="en-GB" dirty="0" smtClean="0"/>
              <a:t>DEL14 with VIC14;</a:t>
            </a:r>
          </a:p>
          <a:p>
            <a:r>
              <a:rPr lang="en-GB" dirty="0" smtClean="0"/>
              <a:t>DEL15 with VIC15;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04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en-GB" dirty="0" smtClean="0"/>
              <a:t>[ ] </a:t>
            </a:r>
            <a:r>
              <a:rPr lang="en-GB" dirty="0"/>
              <a:t>– mean</a:t>
            </a:r>
          </a:p>
          <a:p>
            <a:pPr marL="109728" indent="0">
              <a:buNone/>
            </a:pPr>
            <a:r>
              <a:rPr lang="en-GB" dirty="0"/>
              <a:t>	</a:t>
            </a:r>
            <a:r>
              <a:rPr lang="en-GB" b="1" dirty="0"/>
              <a:t>[X1</a:t>
            </a:r>
            <a:r>
              <a:rPr lang="en-GB" b="1" dirty="0" smtClean="0"/>
              <a:t>]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/>
              <a:t> </a:t>
            </a:r>
            <a:r>
              <a:rPr lang="en-GB" dirty="0" smtClean="0"/>
              <a:t>   - variance</a:t>
            </a:r>
            <a:endParaRPr lang="en-GB" dirty="0"/>
          </a:p>
          <a:p>
            <a:pPr marL="109728" indent="0">
              <a:buNone/>
            </a:pPr>
            <a:r>
              <a:rPr lang="en-GB" dirty="0"/>
              <a:t>	</a:t>
            </a:r>
            <a:r>
              <a:rPr lang="en-GB" b="1" dirty="0"/>
              <a:t>X1</a:t>
            </a:r>
          </a:p>
          <a:p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with – correlation or covariance</a:t>
            </a:r>
          </a:p>
          <a:p>
            <a:pPr marL="109728" indent="0">
              <a:buNone/>
            </a:pPr>
            <a:r>
              <a:rPr lang="en-GB" dirty="0"/>
              <a:t>	</a:t>
            </a:r>
            <a:r>
              <a:rPr lang="en-GB" b="1" dirty="0" smtClean="0"/>
              <a:t>X1 with X2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by – factor is indicated by</a:t>
            </a:r>
          </a:p>
          <a:p>
            <a:pPr marL="109728" indent="0">
              <a:buNone/>
            </a:pPr>
            <a:r>
              <a:rPr lang="en-GB" dirty="0"/>
              <a:t>	</a:t>
            </a:r>
            <a:r>
              <a:rPr lang="en-GB" b="1" dirty="0" smtClean="0"/>
              <a:t>F1 by X1 X2 X3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on – regression</a:t>
            </a:r>
          </a:p>
          <a:p>
            <a:pPr marL="109728" indent="0">
              <a:buNone/>
            </a:pPr>
            <a:r>
              <a:rPr lang="en-GB" dirty="0" smtClean="0"/>
              <a:t>	</a:t>
            </a:r>
            <a:r>
              <a:rPr lang="en-GB" b="1" dirty="0" smtClean="0"/>
              <a:t>Y1 on X1</a:t>
            </a:r>
          </a:p>
          <a:p>
            <a:pPr marL="109728" indent="0">
              <a:buNone/>
            </a:pPr>
            <a:endParaRPr lang="en-GB" b="1" dirty="0" smtClean="0"/>
          </a:p>
          <a:p>
            <a:pPr marL="109728" indent="0">
              <a:buNone/>
            </a:pPr>
            <a:r>
              <a:rPr lang="en-GB" dirty="0" smtClean="0"/>
              <a:t>; - end of a command</a:t>
            </a:r>
          </a:p>
          <a:p>
            <a:pPr marL="109728" indent="0">
              <a:buNone/>
            </a:pPr>
            <a:r>
              <a:rPr lang="en-GB" b="1" dirty="0" smtClean="0"/>
              <a:t>	Y1 on X1;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Model Commands</a:t>
            </a:r>
            <a:endParaRPr lang="en-GB" dirty="0"/>
          </a:p>
        </p:txBody>
      </p:sp>
      <p:cxnSp>
        <p:nvCxnSpPr>
          <p:cNvPr id="4" name="Straight Arrow Connector 3"/>
          <p:cNvCxnSpPr>
            <a:stCxn id="25" idx="0"/>
            <a:endCxn id="16" idx="2"/>
          </p:cNvCxnSpPr>
          <p:nvPr/>
        </p:nvCxnSpPr>
        <p:spPr>
          <a:xfrm flipV="1">
            <a:off x="6418979" y="4924078"/>
            <a:ext cx="2102682" cy="8880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25" idx="0"/>
            <a:endCxn id="15" idx="2"/>
          </p:cNvCxnSpPr>
          <p:nvPr/>
        </p:nvCxnSpPr>
        <p:spPr>
          <a:xfrm flipV="1">
            <a:off x="6418979" y="4924078"/>
            <a:ext cx="700894" cy="8880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25" idx="0"/>
            <a:endCxn id="9" idx="2"/>
          </p:cNvCxnSpPr>
          <p:nvPr/>
        </p:nvCxnSpPr>
        <p:spPr>
          <a:xfrm flipH="1" flipV="1">
            <a:off x="5718085" y="4924078"/>
            <a:ext cx="700894" cy="8880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3904007" y="3900986"/>
            <a:ext cx="2226369" cy="1023092"/>
            <a:chOff x="796971" y="3148354"/>
            <a:chExt cx="2226369" cy="1023092"/>
          </a:xfrm>
        </p:grpSpPr>
        <p:sp>
          <p:nvSpPr>
            <p:cNvPr id="8" name="Rectangle 7"/>
            <p:cNvSpPr/>
            <p:nvPr/>
          </p:nvSpPr>
          <p:spPr>
            <a:xfrm>
              <a:off x="796971" y="3579380"/>
              <a:ext cx="824581" cy="592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ysClr val="windowText" lastClr="000000"/>
                  </a:solidFill>
                </a:rPr>
                <a:t>EL1</a:t>
              </a:r>
              <a:endParaRPr lang="en-GB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198759" y="3579380"/>
              <a:ext cx="824581" cy="592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ysClr val="windowText" lastClr="000000"/>
                  </a:solidFill>
                </a:rPr>
                <a:t>EL2</a:t>
              </a:r>
              <a:endParaRPr lang="en-GB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10" name="Straight Arrow Connector 9"/>
            <p:cNvCxnSpPr>
              <a:endCxn id="9" idx="1"/>
            </p:cNvCxnSpPr>
            <p:nvPr/>
          </p:nvCxnSpPr>
          <p:spPr>
            <a:xfrm flipV="1">
              <a:off x="1621552" y="3875413"/>
              <a:ext cx="577207" cy="236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563925" y="3168981"/>
              <a:ext cx="5895" cy="41039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702907" y="3506081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ß</a:t>
              </a:r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69820" y="3148354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e</a:t>
              </a:r>
              <a:endParaRPr lang="en-GB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130376" y="3889381"/>
            <a:ext cx="2803575" cy="1034697"/>
            <a:chOff x="3023340" y="3136749"/>
            <a:chExt cx="2803575" cy="1034697"/>
          </a:xfrm>
        </p:grpSpPr>
        <p:sp>
          <p:nvSpPr>
            <p:cNvPr id="15" name="Rectangle 14"/>
            <p:cNvSpPr/>
            <p:nvPr/>
          </p:nvSpPr>
          <p:spPr>
            <a:xfrm>
              <a:off x="3600546" y="3579380"/>
              <a:ext cx="824581" cy="592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ysClr val="windowText" lastClr="000000"/>
                  </a:solidFill>
                </a:rPr>
                <a:t>EL3</a:t>
              </a:r>
              <a:endParaRPr lang="en-GB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02334" y="3579380"/>
              <a:ext cx="824581" cy="592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ysClr val="windowText" lastClr="000000"/>
                  </a:solidFill>
                </a:rPr>
                <a:t>EL4</a:t>
              </a:r>
              <a:endParaRPr lang="en-GB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3023340" y="3875413"/>
              <a:ext cx="577207" cy="236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4425127" y="3875413"/>
              <a:ext cx="577207" cy="236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3965713" y="3168981"/>
              <a:ext cx="5895" cy="41039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5367500" y="3168981"/>
              <a:ext cx="5895" cy="41039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971608" y="3136749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e</a:t>
              </a:r>
              <a:endParaRPr lang="en-GB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367500" y="3148354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e</a:t>
              </a:r>
              <a:endParaRPr lang="en-GB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269173" y="3889381"/>
            <a:ext cx="2603325" cy="2514861"/>
            <a:chOff x="1162137" y="3136749"/>
            <a:chExt cx="2603325" cy="2514861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1162137" y="3168981"/>
              <a:ext cx="5895" cy="41039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2858423" y="5059544"/>
              <a:ext cx="907039" cy="592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ysClr val="windowText" lastClr="000000"/>
                  </a:solidFill>
                </a:rPr>
                <a:t>Group</a:t>
              </a:r>
              <a:endParaRPr lang="en-GB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25" idx="0"/>
              <a:endCxn id="8" idx="2"/>
            </p:cNvCxnSpPr>
            <p:nvPr/>
          </p:nvCxnSpPr>
          <p:spPr>
            <a:xfrm flipH="1" flipV="1">
              <a:off x="1347807" y="4183051"/>
              <a:ext cx="1964136" cy="87649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209261" y="3136749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e</a:t>
              </a:r>
              <a:endParaRPr lang="en-GB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865163" y="1393946"/>
            <a:ext cx="2667000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/>
              <a:t>Mplus</a:t>
            </a:r>
            <a:r>
              <a:rPr lang="en-GB" dirty="0" smtClean="0"/>
              <a:t> Code:</a:t>
            </a:r>
          </a:p>
          <a:p>
            <a:endParaRPr lang="en-GB" dirty="0" smtClean="0"/>
          </a:p>
          <a:p>
            <a:r>
              <a:rPr lang="en-GB" dirty="0" smtClean="0"/>
              <a:t>EL2 on EL1;</a:t>
            </a:r>
          </a:p>
          <a:p>
            <a:endParaRPr lang="en-GB" dirty="0" smtClean="0"/>
          </a:p>
          <a:p>
            <a:r>
              <a:rPr lang="en-GB" dirty="0" smtClean="0"/>
              <a:t>EL3 on EL2;</a:t>
            </a:r>
          </a:p>
          <a:p>
            <a:r>
              <a:rPr lang="en-GB" dirty="0" smtClean="0"/>
              <a:t>EL4 on EL3;</a:t>
            </a:r>
          </a:p>
          <a:p>
            <a:endParaRPr lang="en-GB" dirty="0" smtClean="0"/>
          </a:p>
          <a:p>
            <a:r>
              <a:rPr lang="en-GB" dirty="0" smtClean="0"/>
              <a:t>EL1-EL4 on group;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476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1616</TotalTime>
  <Words>856</Words>
  <Application>Microsoft Office PowerPoint</Application>
  <PresentationFormat>On-screen Show (4:3)</PresentationFormat>
  <Paragraphs>260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Autoregressive and Growth Curve Models</vt:lpstr>
      <vt:lpstr>Overview</vt:lpstr>
      <vt:lpstr>Delinquency Development</vt:lpstr>
      <vt:lpstr>Age-Crime curve</vt:lpstr>
      <vt:lpstr>SEM notation</vt:lpstr>
      <vt:lpstr>Autoregressive Models</vt:lpstr>
      <vt:lpstr>Autoregressive Models</vt:lpstr>
      <vt:lpstr>Mini Practical</vt:lpstr>
      <vt:lpstr>Key Model Commands</vt:lpstr>
      <vt:lpstr>Growth Curve Models (GCMs)</vt:lpstr>
      <vt:lpstr>Intercept &amp; slope latent factors</vt:lpstr>
      <vt:lpstr>Intercept &amp; slope latent factors</vt:lpstr>
      <vt:lpstr>Basic GCM explained</vt:lpstr>
      <vt:lpstr>Adding a quadratic term</vt:lpstr>
      <vt:lpstr>Equations! (Thank you Muthéns)</vt:lpstr>
      <vt:lpstr>Fixing slope coefficients</vt:lpstr>
      <vt:lpstr>Example 1: Delinquency</vt:lpstr>
      <vt:lpstr>Example 1: Output</vt:lpstr>
      <vt:lpstr>Example 1: Results</vt:lpstr>
      <vt:lpstr>Practical 1</vt:lpstr>
      <vt:lpstr>Example 2: Delinquency &amp; covariate</vt:lpstr>
      <vt:lpstr>Example 2: Output</vt:lpstr>
      <vt:lpstr>Practical 2</vt:lpstr>
    </vt:vector>
  </TitlesOfParts>
  <Company>BBK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Ted Barker</dc:creator>
  <cp:lastModifiedBy>Rachael Bedford</cp:lastModifiedBy>
  <cp:revision>110</cp:revision>
  <dcterms:created xsi:type="dcterms:W3CDTF">2014-01-30T22:49:46Z</dcterms:created>
  <dcterms:modified xsi:type="dcterms:W3CDTF">2017-09-28T11:00:09Z</dcterms:modified>
</cp:coreProperties>
</file>