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9" r:id="rId2"/>
    <p:sldId id="317" r:id="rId3"/>
    <p:sldId id="357" r:id="rId4"/>
    <p:sldId id="333" r:id="rId5"/>
    <p:sldId id="342" r:id="rId6"/>
    <p:sldId id="343" r:id="rId7"/>
    <p:sldId id="336" r:id="rId8"/>
    <p:sldId id="358" r:id="rId9"/>
    <p:sldId id="285" r:id="rId10"/>
    <p:sldId id="286" r:id="rId11"/>
    <p:sldId id="290" r:id="rId12"/>
    <p:sldId id="351" r:id="rId13"/>
    <p:sldId id="291" r:id="rId14"/>
    <p:sldId id="292" r:id="rId15"/>
    <p:sldId id="293" r:id="rId16"/>
    <p:sldId id="294" r:id="rId17"/>
    <p:sldId id="295" r:id="rId18"/>
    <p:sldId id="360" r:id="rId19"/>
    <p:sldId id="316" r:id="rId20"/>
    <p:sldId id="329" r:id="rId21"/>
    <p:sldId id="349" r:id="rId22"/>
    <p:sldId id="348" r:id="rId23"/>
    <p:sldId id="352" r:id="rId24"/>
    <p:sldId id="353" r:id="rId25"/>
    <p:sldId id="354" r:id="rId26"/>
    <p:sldId id="355" r:id="rId27"/>
    <p:sldId id="296" r:id="rId28"/>
    <p:sldId id="298" r:id="rId29"/>
    <p:sldId id="310" r:id="rId30"/>
    <p:sldId id="332" r:id="rId31"/>
    <p:sldId id="33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80" autoAdjust="0"/>
  </p:normalViewPr>
  <p:slideViewPr>
    <p:cSldViewPr>
      <p:cViewPr varScale="1">
        <p:scale>
          <a:sx n="69" d="100"/>
          <a:sy n="69" d="100"/>
        </p:scale>
        <p:origin x="-1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Henry%20Wellcome%20Fellowship\Workshops\Birkbeck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Expressive</a:t>
            </a:r>
            <a:r>
              <a:rPr lang="en-US" baseline="0"/>
              <a:t> Language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Sheet1!$D$42</c:f>
              <c:strCache>
                <c:ptCount val="1"/>
                <c:pt idx="0">
                  <c:v>12 months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Sheet1!$E$41:$N$41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4</c:v>
                </c:pt>
                <c:pt idx="9">
                  <c:v>5</c:v>
                </c:pt>
              </c:numCache>
            </c:numRef>
          </c:xVal>
          <c:yVal>
            <c:numRef>
              <c:f>Sheet1!$E$42:$N$42</c:f>
              <c:numCache>
                <c:formatCode>General</c:formatCode>
                <c:ptCount val="10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9</c:v>
                </c:pt>
                <c:pt idx="4">
                  <c:v>6</c:v>
                </c:pt>
                <c:pt idx="5">
                  <c:v>9</c:v>
                </c:pt>
                <c:pt idx="6">
                  <c:v>12</c:v>
                </c:pt>
                <c:pt idx="7">
                  <c:v>3</c:v>
                </c:pt>
                <c:pt idx="8">
                  <c:v>10</c:v>
                </c:pt>
                <c:pt idx="9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00832"/>
        <c:axId val="87402368"/>
      </c:scatterChart>
      <c:valAx>
        <c:axId val="8740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402368"/>
        <c:crosses val="autoZero"/>
        <c:crossBetween val="midCat"/>
      </c:valAx>
      <c:valAx>
        <c:axId val="8740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400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mean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30</c:v>
                </c:pt>
                <c:pt idx="2">
                  <c:v>39</c:v>
                </c:pt>
                <c:pt idx="3">
                  <c:v>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37</c:v>
                </c:pt>
                <c:pt idx="3">
                  <c:v>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40</c:v>
                </c:pt>
                <c:pt idx="3">
                  <c:v>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17</c:v>
                </c:pt>
                <c:pt idx="1">
                  <c:v>32</c:v>
                </c:pt>
                <c:pt idx="2">
                  <c:v>41</c:v>
                </c:pt>
                <c:pt idx="3">
                  <c:v>56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21</c:v>
                </c:pt>
                <c:pt idx="1">
                  <c:v>30</c:v>
                </c:pt>
                <c:pt idx="2">
                  <c:v>41</c:v>
                </c:pt>
                <c:pt idx="3">
                  <c:v>60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7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Sheet1!$I$2:$I$5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8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cat>
          <c:val>
            <c:numRef>
              <c:f>Sheet1!$J$2:$J$5</c:f>
              <c:numCache>
                <c:formatCode>General</c:formatCode>
                <c:ptCount val="4"/>
                <c:pt idx="0">
                  <c:v>32</c:v>
                </c:pt>
                <c:pt idx="1">
                  <c:v>41</c:v>
                </c:pt>
                <c:pt idx="2">
                  <c:v>52</c:v>
                </c:pt>
                <c:pt idx="3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52960"/>
        <c:axId val="102954496"/>
      </c:lineChart>
      <c:catAx>
        <c:axId val="1029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954496"/>
        <c:crosses val="autoZero"/>
        <c:auto val="1"/>
        <c:lblAlgn val="ctr"/>
        <c:lblOffset val="100"/>
        <c:noMultiLvlLbl val="0"/>
      </c:catAx>
      <c:valAx>
        <c:axId val="10295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952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4C09A-C06C-42F7-B5E2-77A0B8E0A1B5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04FD-293E-45E5-A101-58EF2CAF5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4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Does early language predict the subsequent </a:t>
            </a:r>
            <a:r>
              <a:rPr lang="en-GB" i="1" dirty="0" smtClean="0"/>
              <a:t>rate</a:t>
            </a:r>
            <a:r>
              <a:rPr lang="en-GB" dirty="0" smtClean="0"/>
              <a:t> of language development?</a:t>
            </a:r>
          </a:p>
          <a:p>
            <a:r>
              <a:rPr lang="en-GB" dirty="0" smtClean="0"/>
              <a:t>Are there subgroups of children who show different language profiles?</a:t>
            </a:r>
          </a:p>
          <a:p>
            <a:r>
              <a:rPr lang="en-GB" dirty="0" smtClean="0"/>
              <a:t>Are there individual differences in language trajectories?</a:t>
            </a:r>
          </a:p>
          <a:p>
            <a:r>
              <a:rPr lang="en-GB" dirty="0" smtClean="0"/>
              <a:t>Are the sex differences in language development?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04FD-293E-45E5-A101-58EF2CAF5C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measuring the same variable over time violates the assumption of independent observations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205C-DCAD-42C4-9F3B-3BB91BA055F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48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(like the cross-sectional religiousness example), making the assumption that there is no effect of cohort.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intra-individual change can be assessed as the individuals are different at each time point.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series:</a:t>
            </a:r>
            <a:r>
              <a:rPr lang="en-GB" dirty="0" smtClean="0"/>
              <a:t> possible to assess both inter- and intra-individual change over time. Can be retrospective or</a:t>
            </a:r>
            <a:r>
              <a:rPr lang="en-GB" baseline="0" dirty="0" smtClean="0"/>
              <a:t> prospective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205C-DCAD-42C4-9F3B-3BB91BA055F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6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gender influences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missingness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IQ score, but within males and females separately IQ score itself does not relate to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missingness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IQ data then for a model including gender the data are MAR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example of non-ignorable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missingness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be if those with higher depression are less likely to have missing data (because they were less likely to come in for the study).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205C-DCAD-42C4-9F3B-3BB91BA055F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6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gender influences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missingness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IQ score, but within males and females separately IQ score itself does not relate to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missingness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IQ data then for a model including gender the data are MAR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example of non-ignorable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missingness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be if those with higher depression are less likely to have missing data (because they were less likely to come in for the study).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205C-DCAD-42C4-9F3B-3BB91BA055F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6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good for Missing data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8660-D81E-4672-B0B7-4BA1D3E69E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8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r>
              <a:rPr lang="en-US" baseline="0" dirty="0" smtClean="0"/>
              <a:t> of attrition in LDA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8660-D81E-4672-B0B7-4BA1D3E69E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8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animations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8660-D81E-4672-B0B7-4BA1D3E69E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Small sample size can affect the reliability of the parameter estimates.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205C-DCAD-42C4-9F3B-3BB91BA055FD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7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cl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tmodel.com/demo.shtml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model.com/demo.s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JmA2ClUvU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ertical Text Placeholder 13"/>
          <p:cNvSpPr>
            <a:spLocks noGrp="1"/>
          </p:cNvSpPr>
          <p:nvPr>
            <p:ph idx="1"/>
          </p:nvPr>
        </p:nvSpPr>
        <p:spPr>
          <a:xfrm>
            <a:off x="457200" y="982694"/>
            <a:ext cx="8229600" cy="4728057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3000" dirty="0" smtClean="0"/>
              <a:t>Rachael Bedford</a:t>
            </a:r>
          </a:p>
          <a:p>
            <a:pPr marL="0" indent="0" algn="ctr">
              <a:buNone/>
            </a:pPr>
            <a:endParaRPr lang="en-GB" sz="3000" dirty="0" smtClean="0"/>
          </a:p>
          <a:p>
            <a:pPr marL="0" indent="0" algn="ctr">
              <a:buNone/>
            </a:pPr>
            <a:r>
              <a:rPr lang="en-GB" sz="3000" dirty="0" err="1" smtClean="0">
                <a:solidFill>
                  <a:schemeClr val="bg1">
                    <a:lumMod val="50000"/>
                  </a:schemeClr>
                </a:solidFill>
              </a:rPr>
              <a:t>Mplus</a:t>
            </a:r>
            <a:r>
              <a:rPr lang="en-GB" sz="3000" dirty="0" smtClean="0">
                <a:solidFill>
                  <a:schemeClr val="bg1">
                    <a:lumMod val="50000"/>
                  </a:schemeClr>
                </a:solidFill>
              </a:rPr>
              <a:t>: Longitudinal Analysis Workshop</a:t>
            </a:r>
          </a:p>
          <a:p>
            <a:pPr marL="0" indent="0" algn="ctr">
              <a:buNone/>
            </a:pPr>
            <a:r>
              <a:rPr lang="en-GB" sz="3000" dirty="0" smtClean="0">
                <a:solidFill>
                  <a:schemeClr val="bg1">
                    <a:lumMod val="50000"/>
                  </a:schemeClr>
                </a:solidFill>
              </a:rPr>
              <a:t>26/09/2017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Introduction</a:t>
            </a:r>
            <a:endParaRPr lang="en-GB" sz="4000" dirty="0"/>
          </a:p>
        </p:txBody>
      </p:sp>
      <p:pic>
        <p:nvPicPr>
          <p:cNvPr id="4" name="Picture 2275" descr="KC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5839475"/>
            <a:ext cx="136467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Henry Wellcome Fellowship\Grant information\WT fellow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04814"/>
            <a:ext cx="231401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4328" y="489122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Download data here -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35128" y="4876800"/>
            <a:ext cx="25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http://bit.ly/2fnnTzv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429000" y="5245097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5"/>
              </a:rPr>
              <a:t>https://www.statmodel.com/demo.shtml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7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Four types of longitudinal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simultaneous cross-sectional </a:t>
            </a:r>
            <a:r>
              <a:rPr lang="en-GB" dirty="0" smtClean="0"/>
              <a:t>studies</a:t>
            </a:r>
          </a:p>
          <a:p>
            <a:pPr lvl="1"/>
            <a:r>
              <a:rPr lang="en-GB" dirty="0" smtClean="0"/>
              <a:t>sample </a:t>
            </a:r>
            <a:r>
              <a:rPr lang="en-GB" dirty="0"/>
              <a:t>different age </a:t>
            </a:r>
            <a:r>
              <a:rPr lang="en-GB" dirty="0" smtClean="0"/>
              <a:t>groups </a:t>
            </a:r>
            <a:r>
              <a:rPr lang="en-GB" dirty="0"/>
              <a:t>on the same </a:t>
            </a:r>
            <a:r>
              <a:rPr lang="en-GB" dirty="0" smtClean="0"/>
              <a:t>occasion</a:t>
            </a:r>
          </a:p>
          <a:p>
            <a:r>
              <a:rPr lang="en-GB" dirty="0" smtClean="0"/>
              <a:t> </a:t>
            </a:r>
            <a:r>
              <a:rPr lang="en-GB" dirty="0"/>
              <a:t>trend </a:t>
            </a:r>
            <a:r>
              <a:rPr lang="en-GB" dirty="0" smtClean="0"/>
              <a:t>studies</a:t>
            </a:r>
          </a:p>
          <a:p>
            <a:pPr lvl="1"/>
            <a:r>
              <a:rPr lang="en-GB" dirty="0" smtClean="0"/>
              <a:t>random </a:t>
            </a:r>
            <a:r>
              <a:rPr lang="en-GB" dirty="0"/>
              <a:t>sample of participants </a:t>
            </a:r>
            <a:r>
              <a:rPr lang="en-GB" i="1" dirty="0"/>
              <a:t>of the same age</a:t>
            </a:r>
            <a:r>
              <a:rPr lang="en-GB" dirty="0"/>
              <a:t> from the population, on different occasions</a:t>
            </a:r>
            <a:endParaRPr lang="en-GB" dirty="0" smtClean="0"/>
          </a:p>
          <a:p>
            <a:r>
              <a:rPr lang="en-GB" b="1" dirty="0" smtClean="0"/>
              <a:t>time </a:t>
            </a:r>
            <a:r>
              <a:rPr lang="en-GB" b="1" dirty="0"/>
              <a:t>series studies </a:t>
            </a:r>
            <a:endParaRPr lang="en-GB" b="1" dirty="0" smtClean="0"/>
          </a:p>
          <a:p>
            <a:pPr lvl="1"/>
            <a:r>
              <a:rPr lang="en-GB" dirty="0" smtClean="0"/>
              <a:t>participants </a:t>
            </a:r>
            <a:r>
              <a:rPr lang="en-GB" dirty="0"/>
              <a:t>are followed at successive time </a:t>
            </a:r>
            <a:r>
              <a:rPr lang="en-GB" dirty="0" smtClean="0"/>
              <a:t>points</a:t>
            </a:r>
          </a:p>
          <a:p>
            <a:r>
              <a:rPr lang="en-GB" dirty="0" smtClean="0"/>
              <a:t>intervention studies</a:t>
            </a:r>
          </a:p>
          <a:p>
            <a:pPr lvl="1"/>
            <a:r>
              <a:rPr lang="en-GB" dirty="0" smtClean="0"/>
              <a:t>variation </a:t>
            </a:r>
            <a:r>
              <a:rPr lang="en-GB" dirty="0"/>
              <a:t>of time </a:t>
            </a:r>
            <a:r>
              <a:rPr lang="en-GB" dirty="0" smtClean="0"/>
              <a:t>series: intervention/treatment </a:t>
            </a:r>
            <a:r>
              <a:rPr lang="en-GB" dirty="0"/>
              <a:t>affects only participants in the experimental group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 1: Serial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Repeated responses for each individual will be correlated.</a:t>
            </a:r>
          </a:p>
          <a:p>
            <a:endParaRPr lang="en-GB" dirty="0" smtClean="0"/>
          </a:p>
          <a:p>
            <a:r>
              <a:rPr lang="en-GB" dirty="0"/>
              <a:t>Independent t-tests and </a:t>
            </a:r>
            <a:r>
              <a:rPr lang="en-GB" dirty="0" smtClean="0"/>
              <a:t>one-way ANOVA </a:t>
            </a:r>
            <a:r>
              <a:rPr lang="en-GB" dirty="0"/>
              <a:t>don’t take into account within subject </a:t>
            </a:r>
            <a:r>
              <a:rPr lang="en-GB" dirty="0" smtClean="0"/>
              <a:t>correlation </a:t>
            </a:r>
            <a:endParaRPr lang="en-GB" dirty="0"/>
          </a:p>
          <a:p>
            <a:pPr lvl="1"/>
            <a:r>
              <a:rPr lang="en-GB" dirty="0" smtClean="0"/>
              <a:t>lead </a:t>
            </a:r>
            <a:r>
              <a:rPr lang="en-GB" dirty="0"/>
              <a:t>to biased estimates</a:t>
            </a:r>
          </a:p>
          <a:p>
            <a:pPr lvl="1"/>
            <a:r>
              <a:rPr lang="en-GB" dirty="0"/>
              <a:t>intra-individual change may be of specific interest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(Could use robust standard errors)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47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17499"/>
            <a:ext cx="9067800" cy="1020762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Problem 2: Missing Data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GB" dirty="0" smtClean="0"/>
              <a:t>issing </a:t>
            </a:r>
            <a:r>
              <a:rPr lang="en-GB" dirty="0"/>
              <a:t>completely at random (MCAR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missingness</a:t>
            </a:r>
            <a:r>
              <a:rPr lang="en-GB" dirty="0" smtClean="0"/>
              <a:t> </a:t>
            </a:r>
            <a:r>
              <a:rPr lang="en-GB" dirty="0"/>
              <a:t>does not depend on the values of either observed or latent </a:t>
            </a:r>
            <a:r>
              <a:rPr lang="en-GB" dirty="0" smtClean="0"/>
              <a:t>variables</a:t>
            </a:r>
          </a:p>
          <a:p>
            <a:pPr lvl="1"/>
            <a:r>
              <a:rPr lang="en-GB" b="1" dirty="0" smtClean="0"/>
              <a:t>IF</a:t>
            </a:r>
            <a:r>
              <a:rPr lang="en-GB" dirty="0" smtClean="0"/>
              <a:t> this holds can use </a:t>
            </a:r>
            <a:r>
              <a:rPr lang="en-GB" dirty="0" err="1" smtClean="0"/>
              <a:t>listwise</a:t>
            </a:r>
            <a:r>
              <a:rPr lang="en-GB" dirty="0" smtClean="0"/>
              <a:t> deletion</a:t>
            </a:r>
          </a:p>
          <a:p>
            <a:r>
              <a:rPr lang="en-GB" dirty="0"/>
              <a:t>M</a:t>
            </a:r>
            <a:r>
              <a:rPr lang="en-GB" dirty="0" smtClean="0"/>
              <a:t>issing </a:t>
            </a:r>
            <a:r>
              <a:rPr lang="en-GB" dirty="0"/>
              <a:t>at random (MAR) </a:t>
            </a:r>
            <a:endParaRPr lang="en-GB" dirty="0" smtClean="0"/>
          </a:p>
          <a:p>
            <a:pPr lvl="1"/>
            <a:r>
              <a:rPr lang="en-GB" dirty="0" err="1" smtClean="0"/>
              <a:t>missingness</a:t>
            </a:r>
            <a:r>
              <a:rPr lang="en-GB" dirty="0" smtClean="0"/>
              <a:t> </a:t>
            </a:r>
            <a:r>
              <a:rPr lang="en-GB" dirty="0"/>
              <a:t>is related to observed, but not latent variables or missing </a:t>
            </a:r>
            <a:r>
              <a:rPr lang="en-GB" dirty="0" smtClean="0"/>
              <a:t>values</a:t>
            </a:r>
          </a:p>
          <a:p>
            <a:r>
              <a:rPr lang="en-GB" dirty="0" smtClean="0"/>
              <a:t>Non-ignorable missing</a:t>
            </a:r>
          </a:p>
          <a:p>
            <a:pPr lvl="1"/>
            <a:r>
              <a:rPr lang="en-GB" dirty="0" err="1"/>
              <a:t>M</a:t>
            </a:r>
            <a:r>
              <a:rPr lang="en-GB" dirty="0" err="1" smtClean="0"/>
              <a:t>issingness</a:t>
            </a:r>
            <a:r>
              <a:rPr lang="en-GB" dirty="0" smtClean="0"/>
              <a:t> </a:t>
            </a:r>
            <a:r>
              <a:rPr lang="en-GB" dirty="0"/>
              <a:t>of data can be related to both observed but also to missing values and latent variables</a:t>
            </a:r>
          </a:p>
        </p:txBody>
      </p:sp>
    </p:spTree>
    <p:extLst>
      <p:ext uri="{BB962C8B-B14F-4D97-AF65-F5344CB8AC3E}">
        <p14:creationId xmlns:p14="http://schemas.microsoft.com/office/powerpoint/2010/main" val="33872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067800" cy="1020762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Missing Data examples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Missing </a:t>
            </a:r>
            <a:r>
              <a:rPr lang="en-GB" dirty="0"/>
              <a:t>at random (MAR) </a:t>
            </a:r>
            <a:endParaRPr lang="en-GB" dirty="0" smtClean="0"/>
          </a:p>
          <a:p>
            <a:pPr lvl="1"/>
            <a:r>
              <a:rPr lang="en-GB" dirty="0" smtClean="0"/>
              <a:t>Sex influences </a:t>
            </a:r>
            <a:r>
              <a:rPr lang="en-GB" dirty="0" err="1" smtClean="0"/>
              <a:t>missingness</a:t>
            </a:r>
            <a:r>
              <a:rPr lang="en-GB" dirty="0" smtClean="0"/>
              <a:t> of IQ score (e.g. boys get up later and are more likely to miss the test)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But within males and females separately the IQ score itself </a:t>
            </a:r>
            <a:r>
              <a:rPr lang="en-GB" dirty="0"/>
              <a:t>d</a:t>
            </a:r>
            <a:r>
              <a:rPr lang="en-GB" dirty="0" smtClean="0"/>
              <a:t>oes not relate to the </a:t>
            </a:r>
            <a:r>
              <a:rPr lang="en-GB" dirty="0" err="1" smtClean="0"/>
              <a:t>missingness</a:t>
            </a:r>
            <a:r>
              <a:rPr lang="en-GB" dirty="0" smtClean="0"/>
              <a:t> of IQ data (e.g. those with lower IQ are not more likely to miss the test that those with high IQ)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If model includes sex then data are MAR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Non-ignorable missing</a:t>
            </a:r>
          </a:p>
          <a:p>
            <a:pPr lvl="1"/>
            <a:r>
              <a:rPr lang="en-GB" dirty="0" smtClean="0"/>
              <a:t>Trial for depression where those with higher depression scores at post-test are more likely to have missing data (because they were less likely to come in for the study). </a:t>
            </a:r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Missingness</a:t>
            </a:r>
            <a:r>
              <a:rPr lang="en-GB" dirty="0" smtClean="0"/>
              <a:t> of depression score is related to the depression score itself.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can you do in SPSS?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Several standard methods do take account of serial correlation:</a:t>
            </a:r>
          </a:p>
          <a:p>
            <a:pPr lvl="1"/>
            <a:r>
              <a:rPr lang="en-GB" dirty="0" smtClean="0"/>
              <a:t>Paired samples </a:t>
            </a:r>
            <a:r>
              <a:rPr lang="en-GB" dirty="0"/>
              <a:t>t-test</a:t>
            </a:r>
          </a:p>
          <a:p>
            <a:pPr lvl="1"/>
            <a:r>
              <a:rPr lang="en-GB" dirty="0"/>
              <a:t>Repeated measures </a:t>
            </a:r>
            <a:r>
              <a:rPr lang="en-GB" dirty="0" smtClean="0"/>
              <a:t>ANOVA</a:t>
            </a:r>
          </a:p>
          <a:p>
            <a:pPr lvl="1"/>
            <a:r>
              <a:rPr lang="en-GB" dirty="0" smtClean="0"/>
              <a:t>Generalised Estimating Equations</a:t>
            </a:r>
            <a:endParaRPr lang="en-GB" dirty="0"/>
          </a:p>
          <a:p>
            <a:pPr lvl="1"/>
            <a:r>
              <a:rPr lang="en-GB" dirty="0"/>
              <a:t>Mixed models (with fixed and random effects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Can impute missing data values</a:t>
            </a:r>
          </a:p>
          <a:p>
            <a:endParaRPr lang="en-GB" dirty="0"/>
          </a:p>
          <a:p>
            <a:r>
              <a:rPr lang="en-GB" dirty="0" smtClean="0"/>
              <a:t>Other limitations to bear in mind:</a:t>
            </a:r>
          </a:p>
          <a:p>
            <a:pPr lvl="1"/>
            <a:r>
              <a:rPr lang="en-GB" dirty="0" smtClean="0"/>
              <a:t>Can’t </a:t>
            </a:r>
            <a:r>
              <a:rPr lang="en-GB" dirty="0" err="1" smtClean="0"/>
              <a:t>covary</a:t>
            </a:r>
            <a:r>
              <a:rPr lang="en-GB" dirty="0" smtClean="0"/>
              <a:t> different factors at different time points</a:t>
            </a:r>
          </a:p>
          <a:p>
            <a:pPr lvl="1"/>
            <a:r>
              <a:rPr lang="en-GB" dirty="0" smtClean="0"/>
              <a:t>Measurement error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Structural Equation Modelling (SEM)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 smtClean="0"/>
          </a:p>
          <a:p>
            <a:r>
              <a:rPr lang="en-GB" b="1" dirty="0" smtClean="0"/>
              <a:t>Multivariate</a:t>
            </a:r>
            <a:r>
              <a:rPr lang="en-GB" dirty="0" smtClean="0"/>
              <a:t> </a:t>
            </a:r>
            <a:r>
              <a:rPr lang="en-GB" dirty="0"/>
              <a:t>data analysis </a:t>
            </a:r>
            <a:r>
              <a:rPr lang="en-GB" dirty="0" smtClean="0"/>
              <a:t>technique which </a:t>
            </a:r>
            <a:r>
              <a:rPr lang="en-GB" dirty="0"/>
              <a:t>can include both </a:t>
            </a:r>
            <a:r>
              <a:rPr lang="en-GB" b="1" dirty="0"/>
              <a:t>observed</a:t>
            </a:r>
            <a:r>
              <a:rPr lang="en-GB" dirty="0"/>
              <a:t> and </a:t>
            </a:r>
            <a:r>
              <a:rPr lang="en-GB" b="1" dirty="0"/>
              <a:t>latent </a:t>
            </a:r>
            <a:r>
              <a:rPr lang="en-GB" dirty="0"/>
              <a:t>(unobserved) </a:t>
            </a:r>
            <a:r>
              <a:rPr lang="en-GB" dirty="0" smtClean="0"/>
              <a:t>variables</a:t>
            </a:r>
          </a:p>
          <a:p>
            <a:endParaRPr lang="en-GB" sz="3000" dirty="0" smtClean="0"/>
          </a:p>
          <a:p>
            <a:r>
              <a:rPr lang="en-GB" dirty="0" smtClean="0"/>
              <a:t>Three key steps in running SEM analysis:</a:t>
            </a:r>
          </a:p>
          <a:p>
            <a:pPr lvl="1"/>
            <a:r>
              <a:rPr lang="en-GB" dirty="0" smtClean="0"/>
              <a:t>Construct a model</a:t>
            </a:r>
          </a:p>
          <a:p>
            <a:pPr lvl="1"/>
            <a:r>
              <a:rPr lang="en-GB" dirty="0" smtClean="0"/>
              <a:t>Estimate model</a:t>
            </a:r>
          </a:p>
          <a:p>
            <a:pPr lvl="1"/>
            <a:r>
              <a:rPr lang="en-GB" dirty="0" smtClean="0"/>
              <a:t>Assess how well it fits the data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908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 notation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1237"/>
              </p:ext>
            </p:extLst>
          </p:nvPr>
        </p:nvGraphicFramePr>
        <p:xfrm>
          <a:off x="1143000" y="1506220"/>
          <a:ext cx="6858000" cy="352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/>
                <a:gridCol w="3429000"/>
              </a:tblGrid>
              <a:tr h="7556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Observed variable</a:t>
                      </a:r>
                      <a:endParaRPr lang="en-GB" sz="2400" dirty="0"/>
                    </a:p>
                  </a:txBody>
                  <a:tcPr/>
                </a:tc>
              </a:tr>
              <a:tr h="7556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Latent</a:t>
                      </a:r>
                      <a:r>
                        <a:rPr lang="en-GB" sz="2400" baseline="0" dirty="0" smtClean="0"/>
                        <a:t> factor</a:t>
                      </a:r>
                      <a:endParaRPr lang="en-GB" sz="2400" dirty="0"/>
                    </a:p>
                  </a:txBody>
                  <a:tcPr/>
                </a:tc>
              </a:tr>
              <a:tr h="7556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Effects of one variable on another (e.g.,</a:t>
                      </a:r>
                      <a:r>
                        <a:rPr lang="en-GB" sz="2400" baseline="0" dirty="0" smtClean="0"/>
                        <a:t> regression)</a:t>
                      </a:r>
                      <a:endParaRPr lang="en-GB" sz="2400" dirty="0"/>
                    </a:p>
                  </a:txBody>
                  <a:tcPr/>
                </a:tc>
              </a:tr>
              <a:tr h="7556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Covariance</a:t>
                      </a:r>
                      <a:r>
                        <a:rPr lang="en-GB" sz="2400" baseline="0" dirty="0" smtClean="0"/>
                        <a:t> or correlation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133600" y="1658620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209800" y="2344420"/>
            <a:ext cx="7620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363982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33600" y="455422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Constructing a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7308"/>
          </a:xfrm>
        </p:spPr>
        <p:txBody>
          <a:bodyPr/>
          <a:lstStyle/>
          <a:p>
            <a:r>
              <a:rPr lang="en-GB" dirty="0" smtClean="0"/>
              <a:t>Basic building block in SEM: regression.</a:t>
            </a:r>
          </a:p>
          <a:p>
            <a:endParaRPr lang="en-GB" dirty="0"/>
          </a:p>
        </p:txBody>
      </p:sp>
      <p:cxnSp>
        <p:nvCxnSpPr>
          <p:cNvPr id="21" name="Straight Arrow Connector 20"/>
          <p:cNvCxnSpPr>
            <a:stCxn id="20" idx="0"/>
            <a:endCxn id="9" idx="2"/>
          </p:cNvCxnSpPr>
          <p:nvPr/>
        </p:nvCxnSpPr>
        <p:spPr>
          <a:xfrm flipV="1">
            <a:off x="3311943" y="4171446"/>
            <a:ext cx="2102682" cy="888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0"/>
            <a:endCxn id="8" idx="2"/>
          </p:cNvCxnSpPr>
          <p:nvPr/>
        </p:nvCxnSpPr>
        <p:spPr>
          <a:xfrm flipV="1">
            <a:off x="3311943" y="4171446"/>
            <a:ext cx="700894" cy="888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0"/>
            <a:endCxn id="7" idx="2"/>
          </p:cNvCxnSpPr>
          <p:nvPr/>
        </p:nvCxnSpPr>
        <p:spPr>
          <a:xfrm flipH="1" flipV="1">
            <a:off x="2611049" y="4171446"/>
            <a:ext cx="700894" cy="888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6" name="Group 2055"/>
          <p:cNvGrpSpPr/>
          <p:nvPr/>
        </p:nvGrpSpPr>
        <p:grpSpPr>
          <a:xfrm>
            <a:off x="796971" y="3148354"/>
            <a:ext cx="2226369" cy="1023092"/>
            <a:chOff x="796971" y="3148354"/>
            <a:chExt cx="2226369" cy="1023092"/>
          </a:xfrm>
        </p:grpSpPr>
        <p:sp>
          <p:nvSpPr>
            <p:cNvPr id="6" name="Rectangle 5"/>
            <p:cNvSpPr/>
            <p:nvPr/>
          </p:nvSpPr>
          <p:spPr>
            <a:xfrm>
              <a:off x="796971" y="3579380"/>
              <a:ext cx="824581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EL1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98759" y="3579380"/>
              <a:ext cx="824581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EL2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" name="Straight Arrow Connector 9"/>
            <p:cNvCxnSpPr>
              <a:endCxn id="7" idx="1"/>
            </p:cNvCxnSpPr>
            <p:nvPr/>
          </p:nvCxnSpPr>
          <p:spPr>
            <a:xfrm flipV="1">
              <a:off x="1621552" y="3875413"/>
              <a:ext cx="577207" cy="23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563925" y="3168981"/>
              <a:ext cx="5895" cy="41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02907" y="35060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ß</a:t>
              </a:r>
              <a:endParaRPr lang="en-GB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69820" y="314835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</p:grpSp>
      <p:grpSp>
        <p:nvGrpSpPr>
          <p:cNvPr id="2057" name="Group 2056"/>
          <p:cNvGrpSpPr/>
          <p:nvPr/>
        </p:nvGrpSpPr>
        <p:grpSpPr>
          <a:xfrm>
            <a:off x="3023340" y="3136749"/>
            <a:ext cx="2803575" cy="1034697"/>
            <a:chOff x="3023340" y="3136749"/>
            <a:chExt cx="2803575" cy="1034697"/>
          </a:xfrm>
        </p:grpSpPr>
        <p:sp>
          <p:nvSpPr>
            <p:cNvPr id="8" name="Rectangle 7"/>
            <p:cNvSpPr/>
            <p:nvPr/>
          </p:nvSpPr>
          <p:spPr>
            <a:xfrm>
              <a:off x="3600546" y="3579380"/>
              <a:ext cx="824581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EL3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02334" y="3579380"/>
              <a:ext cx="824581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EL4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023340" y="3875413"/>
              <a:ext cx="577207" cy="23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425127" y="3875413"/>
              <a:ext cx="577207" cy="23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965713" y="3168981"/>
              <a:ext cx="5895" cy="41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367500" y="3168981"/>
              <a:ext cx="5895" cy="41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971608" y="313674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7500" y="314835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1162137" y="3136749"/>
            <a:ext cx="2603325" cy="2514861"/>
            <a:chOff x="1162137" y="3136749"/>
            <a:chExt cx="2603325" cy="251486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162137" y="3168981"/>
              <a:ext cx="5895" cy="41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58423" y="5059544"/>
              <a:ext cx="907039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Group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0" idx="0"/>
              <a:endCxn id="6" idx="2"/>
            </p:cNvCxnSpPr>
            <p:nvPr/>
          </p:nvCxnSpPr>
          <p:spPr>
            <a:xfrm flipH="1" flipV="1">
              <a:off x="1209261" y="4171446"/>
              <a:ext cx="2102682" cy="8880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09261" y="313674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4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Mplus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451819" cy="87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555422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Linda &amp; Bengt </a:t>
            </a:r>
            <a:r>
              <a:rPr lang="en-GB" dirty="0" err="1" smtClean="0"/>
              <a:t>Muthén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9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GB" dirty="0" smtClean="0"/>
              <a:t>[ ] </a:t>
            </a:r>
            <a:r>
              <a:rPr lang="en-GB" dirty="0"/>
              <a:t>– mean</a:t>
            </a:r>
          </a:p>
          <a:p>
            <a:pPr marL="109728" indent="0">
              <a:buNone/>
            </a:pPr>
            <a:r>
              <a:rPr lang="en-GB" dirty="0"/>
              <a:t>	</a:t>
            </a:r>
            <a:r>
              <a:rPr lang="en-GB" b="1" dirty="0"/>
              <a:t>[X1</a:t>
            </a:r>
            <a:r>
              <a:rPr lang="en-GB" b="1" dirty="0" smtClean="0"/>
              <a:t>]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 - variance</a:t>
            </a:r>
            <a:endParaRPr lang="en-GB" dirty="0"/>
          </a:p>
          <a:p>
            <a:pPr marL="109728" indent="0">
              <a:buNone/>
            </a:pPr>
            <a:r>
              <a:rPr lang="en-GB" dirty="0"/>
              <a:t>	</a:t>
            </a:r>
            <a:r>
              <a:rPr lang="en-GB" b="1" dirty="0"/>
              <a:t>X1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with – correlation or covariance</a:t>
            </a:r>
          </a:p>
          <a:p>
            <a:pPr marL="109728" indent="0">
              <a:buNone/>
            </a:pPr>
            <a:r>
              <a:rPr lang="en-GB" dirty="0"/>
              <a:t>	</a:t>
            </a:r>
            <a:r>
              <a:rPr lang="en-GB" b="1" dirty="0" smtClean="0"/>
              <a:t>X1 with X2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by – factor is indicated by</a:t>
            </a:r>
          </a:p>
          <a:p>
            <a:pPr marL="109728" indent="0">
              <a:buNone/>
            </a:pPr>
            <a:r>
              <a:rPr lang="en-GB" dirty="0"/>
              <a:t>	</a:t>
            </a:r>
            <a:r>
              <a:rPr lang="en-GB" b="1" dirty="0" smtClean="0"/>
              <a:t>F1 by X1 X2 X3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on – regression</a:t>
            </a:r>
          </a:p>
          <a:p>
            <a:pPr marL="109728" indent="0">
              <a:buNone/>
            </a:pPr>
            <a:r>
              <a:rPr lang="en-GB" dirty="0" smtClean="0"/>
              <a:t>	</a:t>
            </a:r>
            <a:r>
              <a:rPr lang="en-GB" b="1" dirty="0" smtClean="0"/>
              <a:t>Y1 on X1</a:t>
            </a:r>
          </a:p>
          <a:p>
            <a:pPr marL="109728" indent="0">
              <a:buNone/>
            </a:pPr>
            <a:endParaRPr lang="en-GB" b="1" dirty="0" smtClean="0"/>
          </a:p>
          <a:p>
            <a:pPr marL="109728" indent="0">
              <a:buNone/>
            </a:pPr>
            <a:r>
              <a:rPr lang="en-GB" dirty="0" smtClean="0"/>
              <a:t>; - end of a command</a:t>
            </a:r>
          </a:p>
          <a:p>
            <a:pPr marL="109728" indent="0">
              <a:buNone/>
            </a:pPr>
            <a:r>
              <a:rPr lang="en-GB" b="1" dirty="0" smtClean="0"/>
              <a:t>	Y1 on X1;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Model Commands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200" dirty="0" smtClean="0"/>
              <a:t>10.00-11.30</a:t>
            </a:r>
            <a:r>
              <a:rPr lang="en-GB" sz="2200" i="1" dirty="0" smtClean="0"/>
              <a:t>:</a:t>
            </a:r>
            <a:r>
              <a:rPr lang="en-GB" sz="2200" b="1" i="1" dirty="0" smtClean="0"/>
              <a:t> </a:t>
            </a:r>
          </a:p>
          <a:p>
            <a:pPr lvl="1"/>
            <a:r>
              <a:rPr lang="en-GB" sz="2800" i="1" dirty="0" smtClean="0"/>
              <a:t>Introduction: Longitudinal data analysis, SEM &amp; </a:t>
            </a:r>
            <a:r>
              <a:rPr lang="en-GB" sz="2800" i="1" dirty="0" err="1" smtClean="0"/>
              <a:t>Mplus</a:t>
            </a:r>
            <a:endParaRPr lang="en-GB" sz="2800" i="1" dirty="0" smtClean="0"/>
          </a:p>
          <a:p>
            <a:endParaRPr lang="en-GB" sz="2600" dirty="0" smtClean="0"/>
          </a:p>
          <a:p>
            <a:r>
              <a:rPr lang="en-GB" sz="2200" dirty="0" smtClean="0"/>
              <a:t>11.30-11.45: </a:t>
            </a:r>
          </a:p>
          <a:p>
            <a:pPr lvl="1"/>
            <a:r>
              <a:rPr lang="en-GB" sz="2800" dirty="0" smtClean="0"/>
              <a:t>Coffee Break</a:t>
            </a:r>
          </a:p>
          <a:p>
            <a:endParaRPr lang="en-GB" sz="2600" dirty="0" smtClean="0"/>
          </a:p>
          <a:p>
            <a:r>
              <a:rPr lang="en-GB" sz="2200" dirty="0" smtClean="0"/>
              <a:t>11.45-13.15: </a:t>
            </a:r>
          </a:p>
          <a:p>
            <a:pPr lvl="1"/>
            <a:r>
              <a:rPr lang="en-GB" sz="2800" i="1" dirty="0" smtClean="0"/>
              <a:t>SEM &amp; Nested models</a:t>
            </a:r>
          </a:p>
          <a:p>
            <a:endParaRPr lang="en-GB" sz="2600" dirty="0"/>
          </a:p>
          <a:p>
            <a:r>
              <a:rPr lang="en-GB" sz="2200" dirty="0" smtClean="0"/>
              <a:t>13.15-14.00: </a:t>
            </a:r>
          </a:p>
          <a:p>
            <a:pPr lvl="1"/>
            <a:r>
              <a:rPr lang="en-GB" sz="2800" dirty="0" smtClean="0"/>
              <a:t>Lunch</a:t>
            </a:r>
          </a:p>
          <a:p>
            <a:endParaRPr lang="en-GB" sz="2600" dirty="0"/>
          </a:p>
          <a:p>
            <a:r>
              <a:rPr lang="en-GB" sz="2200" dirty="0"/>
              <a:t>14.00-15.30: </a:t>
            </a:r>
            <a:r>
              <a:rPr lang="en-GB" sz="2200" dirty="0" smtClean="0"/>
              <a:t> </a:t>
            </a:r>
          </a:p>
          <a:p>
            <a:pPr lvl="1"/>
            <a:r>
              <a:rPr lang="en-GB" sz="3100" i="1" dirty="0" smtClean="0"/>
              <a:t>Autoregressive &amp; Growth Curve models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for the day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67200" y="6160533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2"/>
              </a:rPr>
              <a:t>https://www.statmodel.com/demo.shtml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78989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Download data here -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775477"/>
            <a:ext cx="25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http://bit.ly/2fnnTzv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5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Constructing a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7308"/>
          </a:xfrm>
        </p:spPr>
        <p:txBody>
          <a:bodyPr/>
          <a:lstStyle/>
          <a:p>
            <a:r>
              <a:rPr lang="en-GB" dirty="0" smtClean="0"/>
              <a:t>Basic building block in SEM: regression.</a:t>
            </a:r>
          </a:p>
          <a:p>
            <a:endParaRPr lang="en-GB" dirty="0"/>
          </a:p>
        </p:txBody>
      </p:sp>
      <p:cxnSp>
        <p:nvCxnSpPr>
          <p:cNvPr id="21" name="Straight Arrow Connector 20"/>
          <p:cNvCxnSpPr>
            <a:stCxn id="20" idx="0"/>
            <a:endCxn id="9" idx="2"/>
          </p:cNvCxnSpPr>
          <p:nvPr/>
        </p:nvCxnSpPr>
        <p:spPr>
          <a:xfrm flipV="1">
            <a:off x="3311943" y="4171446"/>
            <a:ext cx="2102682" cy="888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0"/>
            <a:endCxn id="8" idx="2"/>
          </p:cNvCxnSpPr>
          <p:nvPr/>
        </p:nvCxnSpPr>
        <p:spPr>
          <a:xfrm flipV="1">
            <a:off x="3311943" y="4171446"/>
            <a:ext cx="700894" cy="888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0"/>
            <a:endCxn id="7" idx="2"/>
          </p:cNvCxnSpPr>
          <p:nvPr/>
        </p:nvCxnSpPr>
        <p:spPr>
          <a:xfrm flipH="1" flipV="1">
            <a:off x="2611049" y="4171446"/>
            <a:ext cx="700894" cy="888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6" name="Group 2055"/>
          <p:cNvGrpSpPr/>
          <p:nvPr/>
        </p:nvGrpSpPr>
        <p:grpSpPr>
          <a:xfrm>
            <a:off x="796971" y="3148354"/>
            <a:ext cx="2226369" cy="1023092"/>
            <a:chOff x="796971" y="3148354"/>
            <a:chExt cx="2226369" cy="1023092"/>
          </a:xfrm>
        </p:grpSpPr>
        <p:sp>
          <p:nvSpPr>
            <p:cNvPr id="6" name="Rectangle 5"/>
            <p:cNvSpPr/>
            <p:nvPr/>
          </p:nvSpPr>
          <p:spPr>
            <a:xfrm>
              <a:off x="796971" y="3579380"/>
              <a:ext cx="824581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EL1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98759" y="3579380"/>
              <a:ext cx="824581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EL2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" name="Straight Arrow Connector 9"/>
            <p:cNvCxnSpPr>
              <a:endCxn id="7" idx="1"/>
            </p:cNvCxnSpPr>
            <p:nvPr/>
          </p:nvCxnSpPr>
          <p:spPr>
            <a:xfrm flipV="1">
              <a:off x="1621552" y="3875413"/>
              <a:ext cx="577207" cy="23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563925" y="3168981"/>
              <a:ext cx="5895" cy="41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02907" y="35060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ß</a:t>
              </a:r>
              <a:endParaRPr lang="en-GB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69820" y="314835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</p:grpSp>
      <p:grpSp>
        <p:nvGrpSpPr>
          <p:cNvPr id="2057" name="Group 2056"/>
          <p:cNvGrpSpPr/>
          <p:nvPr/>
        </p:nvGrpSpPr>
        <p:grpSpPr>
          <a:xfrm>
            <a:off x="3023340" y="3136749"/>
            <a:ext cx="2803575" cy="1034697"/>
            <a:chOff x="3023340" y="3136749"/>
            <a:chExt cx="2803575" cy="1034697"/>
          </a:xfrm>
        </p:grpSpPr>
        <p:sp>
          <p:nvSpPr>
            <p:cNvPr id="8" name="Rectangle 7"/>
            <p:cNvSpPr/>
            <p:nvPr/>
          </p:nvSpPr>
          <p:spPr>
            <a:xfrm>
              <a:off x="3600546" y="3579380"/>
              <a:ext cx="824581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EL3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02334" y="3579380"/>
              <a:ext cx="824581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EL4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023340" y="3875413"/>
              <a:ext cx="577207" cy="23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425127" y="3875413"/>
              <a:ext cx="577207" cy="23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965713" y="3168981"/>
              <a:ext cx="5895" cy="41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367500" y="3168981"/>
              <a:ext cx="5895" cy="41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971608" y="313674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7500" y="314835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1162137" y="3136749"/>
            <a:ext cx="2603325" cy="2514861"/>
            <a:chOff x="1162137" y="3136749"/>
            <a:chExt cx="2603325" cy="251486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162137" y="3168981"/>
              <a:ext cx="5895" cy="41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58423" y="5059544"/>
              <a:ext cx="907039" cy="592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</a:rPr>
                <a:t>Group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0" idx="0"/>
              <a:endCxn id="6" idx="2"/>
            </p:cNvCxnSpPr>
            <p:nvPr/>
          </p:nvCxnSpPr>
          <p:spPr>
            <a:xfrm flipH="1" flipV="1">
              <a:off x="1209261" y="4171446"/>
              <a:ext cx="2102682" cy="8880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09261" y="313674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</a:t>
              </a:r>
              <a:endParaRPr lang="en-GB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48400" y="24384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Mplus</a:t>
            </a:r>
            <a:r>
              <a:rPr lang="en-GB" dirty="0" smtClean="0"/>
              <a:t> Code:</a:t>
            </a:r>
          </a:p>
          <a:p>
            <a:endParaRPr lang="en-GB" dirty="0" smtClean="0"/>
          </a:p>
          <a:p>
            <a:r>
              <a:rPr lang="en-GB" dirty="0" smtClean="0"/>
              <a:t>EL2 on EL1;</a:t>
            </a:r>
          </a:p>
          <a:p>
            <a:endParaRPr lang="en-GB" dirty="0" smtClean="0"/>
          </a:p>
          <a:p>
            <a:r>
              <a:rPr lang="en-GB" dirty="0" smtClean="0"/>
              <a:t>EL3 on EL2;</a:t>
            </a:r>
          </a:p>
          <a:p>
            <a:r>
              <a:rPr lang="en-GB" dirty="0" smtClean="0"/>
              <a:t>EL4 on EL3;</a:t>
            </a:r>
          </a:p>
          <a:p>
            <a:endParaRPr lang="en-GB" dirty="0" smtClean="0"/>
          </a:p>
          <a:p>
            <a:r>
              <a:rPr lang="en-GB" dirty="0" smtClean="0"/>
              <a:t>EL1-EL4 on group;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0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estimation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Mplus</a:t>
            </a:r>
            <a:r>
              <a:rPr lang="en-GB" dirty="0" smtClean="0"/>
              <a:t> uses the variance-covariance matrix</a:t>
            </a: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86200" y="2362200"/>
            <a:ext cx="51054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Variance: movement of each flower varies</a:t>
            </a:r>
          </a:p>
          <a:p>
            <a:endParaRPr lang="en-GB" dirty="0" smtClean="0"/>
          </a:p>
          <a:p>
            <a:r>
              <a:rPr lang="en-GB" dirty="0" smtClean="0"/>
              <a:t>Covariance: how all flowers move together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(</a:t>
            </a:r>
            <a:r>
              <a:rPr lang="en-GB" dirty="0" smtClean="0"/>
              <a:t>Latent variable (causing covariation): Wind)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20684"/>
              </p:ext>
            </p:extLst>
          </p:nvPr>
        </p:nvGraphicFramePr>
        <p:xfrm>
          <a:off x="5257800" y="5410200"/>
          <a:ext cx="2362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252"/>
                <a:gridCol w="739974"/>
                <a:gridCol w="739974"/>
              </a:tblGrid>
              <a:tr h="2286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0.88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0.52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0.91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0.67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0.73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0.89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0" y="472872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Variance-covariance matrix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105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M2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14721" y="5105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5105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M3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6019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M3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5715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M2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410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M1</a:t>
            </a:r>
          </a:p>
        </p:txBody>
      </p:sp>
    </p:spTree>
    <p:extLst>
      <p:ext uri="{BB962C8B-B14F-4D97-AF65-F5344CB8AC3E}">
        <p14:creationId xmlns:p14="http://schemas.microsoft.com/office/powerpoint/2010/main" val="37408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estimation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Various estimators:</a:t>
            </a:r>
          </a:p>
          <a:p>
            <a:pPr lvl="1"/>
            <a:r>
              <a:rPr lang="en-US" dirty="0" smtClean="0"/>
              <a:t>Ordinary Least Squares (OLS) used in SPSS regression Maximum likelihood (ML) </a:t>
            </a:r>
            <a:endParaRPr lang="en-US" dirty="0"/>
          </a:p>
          <a:p>
            <a:pPr lvl="1"/>
            <a:r>
              <a:rPr lang="en-US" dirty="0" smtClean="0"/>
              <a:t>Maximum likelihood with robust standard errors (MLR)</a:t>
            </a:r>
          </a:p>
          <a:p>
            <a:pPr lvl="1"/>
            <a:r>
              <a:rPr lang="en-US" dirty="0" smtClean="0"/>
              <a:t>Weighted Least Squares (WLS)</a:t>
            </a:r>
          </a:p>
          <a:p>
            <a:endParaRPr lang="en-US" dirty="0"/>
          </a:p>
          <a:p>
            <a:r>
              <a:rPr lang="en-GB" dirty="0"/>
              <a:t>Why is estimation important?</a:t>
            </a:r>
          </a:p>
          <a:p>
            <a:pPr lvl="1"/>
            <a:r>
              <a:rPr lang="en-GB" dirty="0"/>
              <a:t>Influences quality and validity of estimates</a:t>
            </a:r>
          </a:p>
          <a:p>
            <a:pPr lvl="1"/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order to run a model it must be identified, i.e., all the parameters have only one </a:t>
            </a:r>
            <a:r>
              <a:rPr lang="en-GB" dirty="0" smtClean="0"/>
              <a:t>solution</a:t>
            </a:r>
          </a:p>
          <a:p>
            <a:pPr lvl="2"/>
            <a:r>
              <a:rPr lang="en-GB" dirty="0"/>
              <a:t>fewer or equal number of parameters to be estimated than components in the variance-covariance matrix</a:t>
            </a:r>
            <a:r>
              <a:rPr lang="en-GB" dirty="0" smtClean="0"/>
              <a:t> </a:t>
            </a:r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165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ertical Text Placeholder 13"/>
          <p:cNvSpPr>
            <a:spLocks noGrp="1"/>
          </p:cNvSpPr>
          <p:nvPr>
            <p:ph idx="1"/>
          </p:nvPr>
        </p:nvSpPr>
        <p:spPr>
          <a:xfrm>
            <a:off x="457200" y="1064971"/>
            <a:ext cx="8229600" cy="4728057"/>
          </a:xfrm>
        </p:spPr>
        <p:txBody>
          <a:bodyPr>
            <a:normAutofit/>
          </a:bodyPr>
          <a:lstStyle/>
          <a:p>
            <a:r>
              <a:rPr lang="en-US" dirty="0" smtClean="0"/>
              <a:t>What does ML do?</a:t>
            </a:r>
          </a:p>
          <a:p>
            <a:pPr lvl="1"/>
            <a:r>
              <a:rPr lang="en-US" dirty="0" smtClean="0"/>
              <a:t>ML </a:t>
            </a:r>
            <a:r>
              <a:rPr lang="en-US" dirty="0"/>
              <a:t>identifies the population parameter values (e.g. population mean) that are most ‘likely’ or consistent with data (e.g. sample mean)</a:t>
            </a:r>
          </a:p>
          <a:p>
            <a:pPr lvl="1"/>
            <a:r>
              <a:rPr lang="en-US" dirty="0" smtClean="0"/>
              <a:t>It uses the observed data to find parameters with the highest likelihood (best fit)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does ML estimate parameters?</a:t>
            </a:r>
          </a:p>
          <a:p>
            <a:pPr lvl="1"/>
            <a:r>
              <a:rPr lang="en-US" dirty="0" smtClean="0"/>
              <a:t>By constraining search for parameters within a normal distribution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82509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/>
              <a:t>Maximum Likelihood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04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ertical Text Placeholder 13"/>
          <p:cNvSpPr>
            <a:spLocks noGrp="1"/>
          </p:cNvSpPr>
          <p:nvPr>
            <p:ph idx="1"/>
          </p:nvPr>
        </p:nvSpPr>
        <p:spPr>
          <a:xfrm>
            <a:off x="457200" y="887593"/>
            <a:ext cx="8229600" cy="472805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Can apply ML to incomplete as well as complete data records</a:t>
            </a:r>
          </a:p>
          <a:p>
            <a:pPr lvl="1"/>
            <a:r>
              <a:rPr lang="en-GB" dirty="0" smtClean="0"/>
              <a:t>i.e. where data is missing in response variables</a:t>
            </a:r>
            <a:endParaRPr lang="en-US" dirty="0" smtClean="0"/>
          </a:p>
          <a:p>
            <a:r>
              <a:rPr lang="en-US" dirty="0" smtClean="0"/>
              <a:t>This is called Full Information Maximum Likelihood (FIML).</a:t>
            </a:r>
          </a:p>
          <a:p>
            <a:r>
              <a:rPr lang="en-US" dirty="0"/>
              <a:t>If data are </a:t>
            </a:r>
            <a:r>
              <a:rPr lang="en-US" i="1" dirty="0" smtClean="0"/>
              <a:t>missing at random </a:t>
            </a:r>
            <a:r>
              <a:rPr lang="en-US" dirty="0" smtClean="0"/>
              <a:t>we </a:t>
            </a:r>
            <a:r>
              <a:rPr lang="en-US" dirty="0"/>
              <a:t>can use </a:t>
            </a:r>
            <a:r>
              <a:rPr lang="en-US" dirty="0" smtClean="0"/>
              <a:t>FIML to </a:t>
            </a:r>
            <a:r>
              <a:rPr lang="en-US" dirty="0"/>
              <a:t>estimate model parameters</a:t>
            </a:r>
            <a:r>
              <a:rPr lang="en-US" dirty="0" smtClean="0"/>
              <a:t>.</a:t>
            </a:r>
          </a:p>
          <a:p>
            <a:r>
              <a:rPr lang="en-GB" dirty="0" smtClean="0"/>
              <a:t>Remember: Missing at random DOES NOT MEAN missing at random.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32229" y="261257"/>
            <a:ext cx="8665027" cy="82509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dirty="0" smtClean="0"/>
              <a:t>Full Information Maximum Likelihood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82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09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/>
              <a:t>FIML missing Craig Enders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593"/>
            <a:ext cx="3738478" cy="27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60" y="1953490"/>
            <a:ext cx="3599167" cy="27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66" y="3429000"/>
            <a:ext cx="3533911" cy="26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799506"/>
            <a:ext cx="48795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Based </a:t>
            </a:r>
            <a:r>
              <a:rPr lang="en-GB" dirty="0"/>
              <a:t>on this information, ML </a:t>
            </a:r>
            <a:r>
              <a:rPr lang="en-GB" dirty="0" smtClean="0"/>
              <a:t>adjusts </a:t>
            </a:r>
            <a:r>
              <a:rPr lang="en-GB" dirty="0"/>
              <a:t>the </a:t>
            </a:r>
            <a:r>
              <a:rPr lang="en-GB" dirty="0" smtClean="0"/>
              <a:t>job performance </a:t>
            </a:r>
            <a:r>
              <a:rPr lang="en-GB" dirty="0"/>
              <a:t>mean downward to account for the plausible (but </a:t>
            </a:r>
            <a:r>
              <a:rPr lang="en-GB" dirty="0" smtClean="0"/>
              <a:t>missing</a:t>
            </a:r>
            <a:r>
              <a:rPr lang="en-GB" dirty="0"/>
              <a:t>) performance rating 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910817" y="1847431"/>
            <a:ext cx="210849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case with an IQ </a:t>
            </a:r>
            <a:r>
              <a:rPr lang="en-GB" dirty="0" smtClean="0"/>
              <a:t>85 </a:t>
            </a:r>
            <a:r>
              <a:rPr lang="en-GB" dirty="0"/>
              <a:t>would likely have a performance rating of </a:t>
            </a:r>
            <a:r>
              <a:rPr lang="en-GB" dirty="0" smtClean="0"/>
              <a:t>~9.</a:t>
            </a:r>
          </a:p>
        </p:txBody>
      </p:sp>
    </p:spTree>
    <p:extLst>
      <p:ext uri="{BB962C8B-B14F-4D97-AF65-F5344CB8AC3E}">
        <p14:creationId xmlns:p14="http://schemas.microsoft.com/office/powerpoint/2010/main" val="16006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460120"/>
              </p:ext>
            </p:extLst>
          </p:nvPr>
        </p:nvGraphicFramePr>
        <p:xfrm>
          <a:off x="609600" y="3570114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Maximum Likelihood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Multiple imputation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Estimate parameters does NOT fill in missing values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Does fill in the missing data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Usually best for continuous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for categorical or item level data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 a large sample ML and MI give the same results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 large sample ML and MI give the same results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09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/>
              <a:t>Multiple imputation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7884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Another approach: Multiple Imputation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Multiple </a:t>
            </a:r>
            <a:r>
              <a:rPr lang="en-GB" sz="2400" dirty="0"/>
              <a:t>copies of the data set are generated, each with different estimates of the missing </a:t>
            </a:r>
            <a:r>
              <a:rPr lang="en-GB" sz="2400" dirty="0" smtClean="0"/>
              <a:t>values.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Analyses </a:t>
            </a:r>
            <a:r>
              <a:rPr lang="en-GB" sz="2400" dirty="0" smtClean="0"/>
              <a:t>performed </a:t>
            </a:r>
            <a:r>
              <a:rPr lang="en-GB" sz="2400" dirty="0"/>
              <a:t>on each of the imputed data sets, and the parameter estimates and standard errors are pooled into a single set of </a:t>
            </a:r>
            <a:r>
              <a:rPr lang="en-GB" sz="2400" dirty="0" smtClean="0"/>
              <a:t>results.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fit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Goodness of fit means assessing how well the model fits, i.e</a:t>
            </a:r>
            <a:r>
              <a:rPr lang="en-GB" dirty="0"/>
              <a:t>. how well it recreates the variance-covariance </a:t>
            </a:r>
            <a:r>
              <a:rPr lang="en-GB" dirty="0" smtClean="0"/>
              <a:t>matrix</a:t>
            </a:r>
          </a:p>
          <a:p>
            <a:endParaRPr lang="en-GB" dirty="0" smtClean="0"/>
          </a:p>
          <a:p>
            <a:r>
              <a:rPr lang="en-GB" dirty="0" smtClean="0"/>
              <a:t>Can also compare fit of multiple models</a:t>
            </a:r>
          </a:p>
          <a:p>
            <a:endParaRPr lang="en-GB" dirty="0" smtClean="0"/>
          </a:p>
          <a:p>
            <a:r>
              <a:rPr lang="en-GB" dirty="0" smtClean="0"/>
              <a:t>Various fit indices:</a:t>
            </a:r>
          </a:p>
          <a:p>
            <a:pPr lvl="1"/>
            <a:r>
              <a:rPr lang="en-GB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test of model </a:t>
            </a:r>
            <a:r>
              <a:rPr lang="en-GB" dirty="0" smtClean="0"/>
              <a:t>fit</a:t>
            </a:r>
          </a:p>
          <a:p>
            <a:pPr lvl="1"/>
            <a:r>
              <a:rPr lang="en-GB" dirty="0" smtClean="0"/>
              <a:t>CFI </a:t>
            </a:r>
          </a:p>
          <a:p>
            <a:pPr lvl="1"/>
            <a:r>
              <a:rPr lang="en-GB" dirty="0" smtClean="0"/>
              <a:t>BIC </a:t>
            </a:r>
          </a:p>
          <a:p>
            <a:pPr lvl="1"/>
            <a:r>
              <a:rPr lang="en-GB" dirty="0" smtClean="0"/>
              <a:t>RMSEA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0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Mplus</a:t>
            </a:r>
            <a:r>
              <a:rPr lang="en-GB" dirty="0" smtClean="0"/>
              <a:t> latent variable framework</a:t>
            </a:r>
            <a:endParaRPr lang="en-GB" dirty="0"/>
          </a:p>
        </p:txBody>
      </p:sp>
      <p:pic>
        <p:nvPicPr>
          <p:cNvPr id="5122" name="Picture 2" descr="MPlus fra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553200" cy="519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SEM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Enables </a:t>
            </a:r>
            <a:r>
              <a:rPr lang="en-GB" dirty="0"/>
              <a:t>more complex questions to be </a:t>
            </a:r>
            <a:r>
              <a:rPr lang="en-GB" dirty="0" smtClean="0"/>
              <a:t>addressed.</a:t>
            </a:r>
          </a:p>
          <a:p>
            <a:r>
              <a:rPr lang="en-GB" dirty="0" smtClean="0"/>
              <a:t>Allows </a:t>
            </a:r>
            <a:r>
              <a:rPr lang="en-GB" dirty="0"/>
              <a:t>some </a:t>
            </a:r>
            <a:r>
              <a:rPr lang="en-GB" dirty="0" smtClean="0"/>
              <a:t>challenges </a:t>
            </a:r>
            <a:r>
              <a:rPr lang="en-GB" dirty="0"/>
              <a:t>associated with longitudinal </a:t>
            </a:r>
            <a:r>
              <a:rPr lang="en-GB" dirty="0" smtClean="0"/>
              <a:t>data e.g., missing data, </a:t>
            </a:r>
            <a:r>
              <a:rPr lang="en-GB" dirty="0"/>
              <a:t>floor and ceiling </a:t>
            </a:r>
            <a:r>
              <a:rPr lang="en-GB" dirty="0" smtClean="0"/>
              <a:t>effects, </a:t>
            </a:r>
            <a:r>
              <a:rPr lang="en-GB" dirty="0"/>
              <a:t>to be directly accounted for in the </a:t>
            </a:r>
            <a:r>
              <a:rPr lang="en-GB" dirty="0" smtClean="0"/>
              <a:t>model.</a:t>
            </a:r>
          </a:p>
          <a:p>
            <a:r>
              <a:rPr lang="en-GB" dirty="0"/>
              <a:t>A</a:t>
            </a:r>
            <a:r>
              <a:rPr lang="en-GB" dirty="0" smtClean="0"/>
              <a:t>ppealing </a:t>
            </a:r>
            <a:r>
              <a:rPr lang="en-GB" dirty="0"/>
              <a:t>tool to address questions </a:t>
            </a:r>
            <a:r>
              <a:rPr lang="en-GB" dirty="0" smtClean="0"/>
              <a:t>about developmental processes.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8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0668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800" dirty="0" smtClean="0"/>
              <a:t>Example: Language Development</a:t>
            </a:r>
            <a:endParaRPr lang="en-US" sz="3800" dirty="0"/>
          </a:p>
        </p:txBody>
      </p:sp>
      <p:sp>
        <p:nvSpPr>
          <p:cNvPr id="14" name="Vertical Text Placeholder 13"/>
          <p:cNvSpPr>
            <a:spLocks noGrp="1"/>
          </p:cNvSpPr>
          <p:nvPr>
            <p:ph idx="1"/>
          </p:nvPr>
        </p:nvSpPr>
        <p:spPr>
          <a:xfrm>
            <a:off x="457200" y="982694"/>
            <a:ext cx="8229600" cy="4728057"/>
          </a:xfrm>
        </p:spPr>
        <p:txBody>
          <a:bodyPr>
            <a:normAutofit/>
          </a:bodyPr>
          <a:lstStyle/>
          <a:p>
            <a:endParaRPr lang="en-GB" dirty="0" smtClean="0">
              <a:hlinkClick r:id="rId2"/>
            </a:endParaRP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2314" y="13310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months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 months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2372" y="334250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 months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439905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Edinburgh Study of Youth Transitions and Crime </a:t>
            </a:r>
          </a:p>
          <a:p>
            <a:pPr lvl="1"/>
            <a:r>
              <a:rPr lang="en-GB" dirty="0"/>
              <a:t>ESYTC is a prospective longitudinal study of pathways into and out of offending amongst a cohort of more than 4000 young people in the city of Edinburgh</a:t>
            </a:r>
          </a:p>
          <a:p>
            <a:pPr lvl="1"/>
            <a:r>
              <a:rPr lang="en-GB" dirty="0"/>
              <a:t>Focus of this course: Six annual sweeps of self-report surveys from cohort members (aged 12-17) and official records from schools</a:t>
            </a:r>
            <a:endParaRPr lang="en-US" alt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Different commands divided into a series of sections</a:t>
            </a:r>
          </a:p>
          <a:p>
            <a:pPr lvl="1"/>
            <a:r>
              <a:rPr lang="en-US" altLang="en-US" sz="2000" b="1" dirty="0" smtClean="0"/>
              <a:t>TITLE</a:t>
            </a:r>
            <a:endParaRPr lang="en-US" altLang="en-US" sz="2000" dirty="0"/>
          </a:p>
          <a:p>
            <a:pPr lvl="1"/>
            <a:r>
              <a:rPr lang="en-US" altLang="en-US" sz="2000" b="1" dirty="0"/>
              <a:t>DATA</a:t>
            </a:r>
            <a:r>
              <a:rPr lang="en-US" altLang="en-US" sz="2000" dirty="0"/>
              <a:t> (required)</a:t>
            </a:r>
          </a:p>
          <a:p>
            <a:pPr lvl="1"/>
            <a:r>
              <a:rPr lang="en-US" altLang="en-US" sz="2000" b="1" dirty="0"/>
              <a:t>VARIABLE</a:t>
            </a:r>
            <a:r>
              <a:rPr lang="en-US" altLang="en-US" sz="2000" dirty="0"/>
              <a:t> (required)</a:t>
            </a:r>
          </a:p>
          <a:p>
            <a:pPr lvl="1"/>
            <a:r>
              <a:rPr lang="en-US" altLang="en-US" sz="2000" b="1" dirty="0"/>
              <a:t>ANALYSIS</a:t>
            </a:r>
            <a:endParaRPr lang="en-US" altLang="en-US" sz="2000" dirty="0"/>
          </a:p>
          <a:p>
            <a:pPr lvl="1"/>
            <a:r>
              <a:rPr lang="en-US" altLang="en-US" sz="2000" b="1" dirty="0"/>
              <a:t>MODEL</a:t>
            </a:r>
          </a:p>
          <a:p>
            <a:r>
              <a:rPr lang="en-US" altLang="en-US" sz="2400" dirty="0"/>
              <a:t>Others that will be </a:t>
            </a:r>
            <a:r>
              <a:rPr lang="en-US" altLang="en-US" sz="2400" dirty="0" smtClean="0"/>
              <a:t>used</a:t>
            </a:r>
          </a:p>
          <a:p>
            <a:pPr lvl="1"/>
            <a:r>
              <a:rPr lang="en-GB" altLang="en-US" sz="2000" b="1" dirty="0" smtClean="0"/>
              <a:t>DEFINE </a:t>
            </a:r>
            <a:r>
              <a:rPr lang="en-US" altLang="en-US" sz="2000" dirty="0" smtClean="0"/>
              <a:t>(data </a:t>
            </a:r>
            <a:r>
              <a:rPr lang="en-US" altLang="en-US" sz="2000" dirty="0"/>
              <a:t>management)</a:t>
            </a:r>
          </a:p>
          <a:p>
            <a:pPr lvl="1"/>
            <a:r>
              <a:rPr lang="en-US" altLang="en-US" sz="2000" b="1" dirty="0" smtClean="0"/>
              <a:t>OUTPUT</a:t>
            </a:r>
            <a:endParaRPr lang="en-US" altLang="en-US" sz="2000" b="1" dirty="0"/>
          </a:p>
          <a:p>
            <a:pPr lvl="1"/>
            <a:r>
              <a:rPr lang="en-US" altLang="en-US" sz="2000" b="1" dirty="0"/>
              <a:t>SAVEDATA </a:t>
            </a:r>
            <a:r>
              <a:rPr lang="en-US" altLang="en-US" sz="2000" dirty="0"/>
              <a:t>(</a:t>
            </a:r>
            <a:r>
              <a:rPr lang="en-US" altLang="en-US" sz="2000" dirty="0" smtClean="0"/>
              <a:t>e.g. </a:t>
            </a:r>
            <a:r>
              <a:rPr lang="en-US" altLang="en-US" sz="2000" dirty="0"/>
              <a:t>factor scores, trajectory membership)</a:t>
            </a:r>
          </a:p>
          <a:p>
            <a:pPr lvl="1"/>
            <a:r>
              <a:rPr lang="en-US" altLang="en-US" sz="2000" b="1" dirty="0"/>
              <a:t>PLOT</a:t>
            </a:r>
            <a:endParaRPr lang="en-US" altLang="en-US" sz="20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Mplus</a:t>
            </a:r>
            <a:r>
              <a:rPr lang="en-US" sz="4400" dirty="0"/>
              <a:t> Command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GB" sz="2800" dirty="0" smtClean="0"/>
              <a:t>1. Operationalize your hypotheses</a:t>
            </a:r>
          </a:p>
          <a:p>
            <a:pPr marL="0" lvl="1" indent="0">
              <a:buNone/>
            </a:pPr>
            <a:endParaRPr lang="en-GB" sz="2800" dirty="0" smtClean="0"/>
          </a:p>
          <a:p>
            <a:pPr marL="0" lvl="1" indent="0">
              <a:buNone/>
            </a:pPr>
            <a:r>
              <a:rPr lang="en-GB" sz="2800" dirty="0" smtClean="0"/>
              <a:t>2. Data collection/processing/collation</a:t>
            </a:r>
          </a:p>
          <a:p>
            <a:pPr marL="0" lvl="1" indent="0">
              <a:buNone/>
            </a:pPr>
            <a:endParaRPr lang="en-GB" sz="2800" dirty="0" smtClean="0"/>
          </a:p>
          <a:p>
            <a:pPr marL="0" lvl="1" indent="0">
              <a:buNone/>
            </a:pPr>
            <a:r>
              <a:rPr lang="en-GB" sz="2800" dirty="0" smtClean="0"/>
              <a:t>3. Check data distribution, </a:t>
            </a:r>
            <a:r>
              <a:rPr lang="en-GB" sz="2800" dirty="0" err="1" smtClean="0"/>
              <a:t>descriptives</a:t>
            </a:r>
            <a:r>
              <a:rPr lang="en-GB" sz="2800" dirty="0" smtClean="0"/>
              <a:t>, outliers</a:t>
            </a:r>
          </a:p>
          <a:p>
            <a:pPr marL="0" lvl="1" indent="0">
              <a:buNone/>
            </a:pPr>
            <a:endParaRPr lang="en-GB" sz="2800" dirty="0" smtClean="0"/>
          </a:p>
          <a:p>
            <a:pPr marL="0" lvl="1" indent="0">
              <a:buNone/>
            </a:pPr>
            <a:r>
              <a:rPr lang="en-GB" sz="2800" dirty="0" smtClean="0"/>
              <a:t>4. Graph effects</a:t>
            </a:r>
          </a:p>
          <a:p>
            <a:pPr marL="0" lvl="1" indent="0">
              <a:buNone/>
            </a:pPr>
            <a:endParaRPr lang="en-GB" sz="2800" dirty="0" smtClean="0"/>
          </a:p>
          <a:p>
            <a:pPr marL="0" lvl="1" indent="0">
              <a:buNone/>
            </a:pPr>
            <a:r>
              <a:rPr lang="en-GB" sz="2800" dirty="0" smtClean="0"/>
              <a:t>5. Inferential statistics (ideally pre-specified)</a:t>
            </a:r>
          </a:p>
          <a:p>
            <a:pPr marL="0" lvl="1" indent="0">
              <a:buNone/>
            </a:pPr>
            <a:endParaRPr lang="en-GB" sz="2800" dirty="0" smtClean="0"/>
          </a:p>
          <a:p>
            <a:pPr marL="0" lvl="1" indent="0">
              <a:buNone/>
            </a:pPr>
            <a:r>
              <a:rPr lang="en-GB" sz="2800" dirty="0" smtClean="0"/>
              <a:t>6. Post-hoc analyses &amp; conclusions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28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GB" dirty="0" smtClean="0"/>
              <a:t>What might we want to know about language development?</a:t>
            </a:r>
          </a:p>
          <a:p>
            <a:pPr lvl="1"/>
            <a:r>
              <a:rPr lang="en-GB" dirty="0" smtClean="0"/>
              <a:t>Does infant babbling predict later vocabulary?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How could we test this?</a:t>
            </a:r>
          </a:p>
          <a:p>
            <a:pPr lvl="1"/>
            <a:r>
              <a:rPr lang="en-GB" dirty="0" smtClean="0"/>
              <a:t>Measure language longitudinally in the </a:t>
            </a:r>
            <a:r>
              <a:rPr lang="en-GB" i="1" dirty="0" smtClean="0"/>
              <a:t>same</a:t>
            </a:r>
            <a:r>
              <a:rPr lang="en-GB" dirty="0" smtClean="0"/>
              <a:t> children from 6 - 36 months.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Possible issues:</a:t>
            </a:r>
          </a:p>
          <a:p>
            <a:pPr lvl="1"/>
            <a:r>
              <a:rPr lang="en-GB" dirty="0" smtClean="0"/>
              <a:t>Might need to use different measures at each age</a:t>
            </a:r>
          </a:p>
          <a:p>
            <a:pPr lvl="1"/>
            <a:r>
              <a:rPr lang="en-GB" dirty="0" smtClean="0"/>
              <a:t>Need to follow the same children (attrition)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 Operationalising Hypotheses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5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5957" y="1378851"/>
            <a:ext cx="8229600" cy="4525963"/>
          </a:xfrm>
        </p:spPr>
        <p:txBody>
          <a:bodyPr/>
          <a:lstStyle/>
          <a:p>
            <a:r>
              <a:rPr lang="en-GB" dirty="0" smtClean="0"/>
              <a:t>How will the data be collected?</a:t>
            </a:r>
          </a:p>
          <a:p>
            <a:pPr lvl="1"/>
            <a:r>
              <a:rPr lang="en-GB" dirty="0" smtClean="0"/>
              <a:t>Standardised measures vs naturalistic</a:t>
            </a:r>
          </a:p>
          <a:p>
            <a:pPr lvl="1"/>
            <a:r>
              <a:rPr lang="en-GB" dirty="0" smtClean="0"/>
              <a:t>Hand coding questionnaires vs videos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Data Collection/Processing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53340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Mullen standardised assessment</a:t>
            </a:r>
          </a:p>
          <a:p>
            <a:endParaRPr lang="en-GB" dirty="0" smtClean="0"/>
          </a:p>
          <a:p>
            <a:r>
              <a:rPr lang="en-GB" dirty="0" smtClean="0"/>
              <a:t>Expressive language</a:t>
            </a:r>
          </a:p>
          <a:p>
            <a:r>
              <a:rPr lang="en-GB" dirty="0" smtClean="0"/>
              <a:t>6 months e.g. </a:t>
            </a:r>
            <a:r>
              <a:rPr lang="en-GB" i="1" dirty="0" smtClean="0"/>
              <a:t>Canonical babbling (</a:t>
            </a:r>
            <a:r>
              <a:rPr lang="en-GB" i="1" dirty="0" err="1" smtClean="0"/>
              <a:t>bababa</a:t>
            </a:r>
            <a:r>
              <a:rPr lang="en-GB" dirty="0" smtClean="0"/>
              <a:t>)</a:t>
            </a:r>
          </a:p>
          <a:p>
            <a:r>
              <a:rPr lang="en-GB" dirty="0" smtClean="0"/>
              <a:t>12 months e.g. </a:t>
            </a:r>
            <a:r>
              <a:rPr lang="en-GB" i="1" dirty="0"/>
              <a:t>P</a:t>
            </a:r>
            <a:r>
              <a:rPr lang="en-GB" i="1" dirty="0" smtClean="0"/>
              <a:t>at the baby</a:t>
            </a:r>
          </a:p>
          <a:p>
            <a:r>
              <a:rPr lang="en-GB" dirty="0" smtClean="0"/>
              <a:t>24 months e.g. </a:t>
            </a:r>
            <a:r>
              <a:rPr lang="en-GB" i="1" dirty="0" smtClean="0"/>
              <a:t>Names pictures: ball, house…</a:t>
            </a:r>
          </a:p>
          <a:p>
            <a:r>
              <a:rPr lang="en-GB" dirty="0" smtClean="0"/>
              <a:t>36 months e.g. </a:t>
            </a:r>
            <a:r>
              <a:rPr lang="en-GB" i="1" dirty="0" smtClean="0"/>
              <a:t>What is a hat?</a:t>
            </a:r>
          </a:p>
          <a:p>
            <a:endParaRPr lang="en-GB" i="1" dirty="0"/>
          </a:p>
          <a:p>
            <a:r>
              <a:rPr lang="en-GB" dirty="0" smtClean="0"/>
              <a:t>Responses recorded by hand and entered into excel spreadsheet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631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Check the data:</a:t>
            </a:r>
          </a:p>
          <a:p>
            <a:pPr lvl="1"/>
            <a:r>
              <a:rPr lang="en-US" sz="2000" dirty="0" smtClean="0"/>
              <a:t>means </a:t>
            </a:r>
          </a:p>
          <a:p>
            <a:pPr lvl="1"/>
            <a:r>
              <a:rPr lang="en-US" sz="2000" dirty="0" smtClean="0"/>
              <a:t>standard deviations</a:t>
            </a:r>
          </a:p>
          <a:p>
            <a:pPr lvl="1"/>
            <a:r>
              <a:rPr lang="en-US" sz="2000" dirty="0" smtClean="0"/>
              <a:t>skew </a:t>
            </a:r>
          </a:p>
          <a:p>
            <a:pPr lvl="1"/>
            <a:r>
              <a:rPr lang="en-US" sz="2000" dirty="0"/>
              <a:t>k</a:t>
            </a:r>
            <a:r>
              <a:rPr lang="en-US" sz="2000" dirty="0" smtClean="0"/>
              <a:t>urtosis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Identify outliers:</a:t>
            </a:r>
            <a:endParaRPr lang="en-US" sz="2400" dirty="0"/>
          </a:p>
          <a:p>
            <a:pPr lvl="1"/>
            <a:r>
              <a:rPr lang="en-US" sz="2000" dirty="0" smtClean="0"/>
              <a:t>Boxplot/Scatterplot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Descriptives</a:t>
            </a:r>
            <a:r>
              <a:rPr lang="en-US" dirty="0" smtClean="0"/>
              <a:t> and Outliers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33" y="1676400"/>
            <a:ext cx="2252552" cy="122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36" y="1676400"/>
            <a:ext cx="2302759" cy="1430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7866" y="293522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+skew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19994" y="29352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skew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6463" y="3036248"/>
            <a:ext cx="13701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+kurtosis</a:t>
            </a:r>
          </a:p>
          <a:p>
            <a:r>
              <a:rPr lang="en-US" sz="1600" dirty="0" smtClean="0"/>
              <a:t>(leptokurtic)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632634" y="3027536"/>
            <a:ext cx="13589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smtClean="0"/>
              <a:t>kurtosis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platykurtic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7705536" y="5412036"/>
            <a:ext cx="371664" cy="379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337009" y="6155808"/>
            <a:ext cx="12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months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712489" y="4987529"/>
            <a:ext cx="150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 months</a:t>
            </a:r>
            <a:endParaRPr lang="en-GB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426942"/>
              </p:ext>
            </p:extLst>
          </p:nvPr>
        </p:nvGraphicFramePr>
        <p:xfrm>
          <a:off x="4672994" y="3810000"/>
          <a:ext cx="3973201" cy="235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77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5092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4000" dirty="0" smtClean="0"/>
              <a:t>4. Graph effects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41714"/>
              </p:ext>
            </p:extLst>
          </p:nvPr>
        </p:nvGraphicFramePr>
        <p:xfrm>
          <a:off x="974435" y="982663"/>
          <a:ext cx="6719455" cy="449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5840293"/>
            <a:ext cx="434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Between and within subject variation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9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5. Longitudinal Data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from repeated observations</a:t>
            </a:r>
          </a:p>
          <a:p>
            <a:endParaRPr lang="en-GB" dirty="0" smtClean="0"/>
          </a:p>
          <a:p>
            <a:r>
              <a:rPr lang="en-GB" dirty="0" smtClean="0"/>
              <a:t>A way to examine CHANGE over time</a:t>
            </a:r>
          </a:p>
          <a:p>
            <a:pPr lvl="1"/>
            <a:r>
              <a:rPr lang="en-GB" dirty="0" smtClean="0"/>
              <a:t>Allows ordering of correlations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Various problems with longitudinal data:</a:t>
            </a:r>
          </a:p>
          <a:p>
            <a:pPr lvl="1"/>
            <a:r>
              <a:rPr lang="en-GB" dirty="0"/>
              <a:t>Expensive to collect</a:t>
            </a:r>
          </a:p>
          <a:p>
            <a:pPr lvl="1"/>
            <a:r>
              <a:rPr lang="en-GB" dirty="0"/>
              <a:t>Problems with </a:t>
            </a:r>
            <a:r>
              <a:rPr lang="en-GB" dirty="0" smtClean="0"/>
              <a:t>attrition – missing data</a:t>
            </a:r>
          </a:p>
          <a:p>
            <a:pPr lvl="1"/>
            <a:r>
              <a:rPr lang="en-GB" dirty="0" smtClean="0"/>
              <a:t>Serial dependence - correlated observations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9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803</TotalTime>
  <Words>1686</Words>
  <Application>Microsoft Office PowerPoint</Application>
  <PresentationFormat>On-screen Show (4:3)</PresentationFormat>
  <Paragraphs>332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Introduction</vt:lpstr>
      <vt:lpstr>Schedule for the day</vt:lpstr>
      <vt:lpstr>Example: Language Development</vt:lpstr>
      <vt:lpstr>Stages of Research</vt:lpstr>
      <vt:lpstr>1. Operationalising Hypotheses</vt:lpstr>
      <vt:lpstr>2. Data Collection/Processing</vt:lpstr>
      <vt:lpstr>3. Descriptives and Outliers</vt:lpstr>
      <vt:lpstr>4. Graph effects</vt:lpstr>
      <vt:lpstr>5. Longitudinal Data Analysis</vt:lpstr>
      <vt:lpstr>Four types of longitudinal design</vt:lpstr>
      <vt:lpstr>Problem 1: Serial Dependence</vt:lpstr>
      <vt:lpstr>Problem 2: Missing Data</vt:lpstr>
      <vt:lpstr>Missing Data examples</vt:lpstr>
      <vt:lpstr>What can you do in SPSS?</vt:lpstr>
      <vt:lpstr>Structural Equation Modelling (SEM)</vt:lpstr>
      <vt:lpstr>SEM notation</vt:lpstr>
      <vt:lpstr>Constructing a model</vt:lpstr>
      <vt:lpstr>Mplus</vt:lpstr>
      <vt:lpstr>Key Model Commands</vt:lpstr>
      <vt:lpstr>Constructing a model</vt:lpstr>
      <vt:lpstr>Model estimation</vt:lpstr>
      <vt:lpstr>Model estimation</vt:lpstr>
      <vt:lpstr>Maximum Likelihood</vt:lpstr>
      <vt:lpstr>Full Information Maximum Likelihood</vt:lpstr>
      <vt:lpstr>FIML missing Craig Enders</vt:lpstr>
      <vt:lpstr>Multiple imputation</vt:lpstr>
      <vt:lpstr>Model fit</vt:lpstr>
      <vt:lpstr>Mplus latent variable framework</vt:lpstr>
      <vt:lpstr>Summary of SEM approach</vt:lpstr>
      <vt:lpstr>Data</vt:lpstr>
      <vt:lpstr>Mplus Command Language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</dc:creator>
  <cp:lastModifiedBy>Rachael Bedford</cp:lastModifiedBy>
  <cp:revision>92</cp:revision>
  <dcterms:created xsi:type="dcterms:W3CDTF">2006-08-16T00:00:00Z</dcterms:created>
  <dcterms:modified xsi:type="dcterms:W3CDTF">2017-09-28T10:59:42Z</dcterms:modified>
</cp:coreProperties>
</file>