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08" r:id="rId3"/>
    <p:sldId id="334" r:id="rId4"/>
    <p:sldId id="335" r:id="rId5"/>
    <p:sldId id="337" r:id="rId6"/>
    <p:sldId id="322" r:id="rId7"/>
    <p:sldId id="338" r:id="rId8"/>
    <p:sldId id="311" r:id="rId9"/>
    <p:sldId id="317" r:id="rId10"/>
    <p:sldId id="339" r:id="rId11"/>
    <p:sldId id="340" r:id="rId12"/>
    <p:sldId id="341" r:id="rId13"/>
    <p:sldId id="314" r:id="rId14"/>
    <p:sldId id="336" r:id="rId15"/>
    <p:sldId id="321" r:id="rId16"/>
    <p:sldId id="319" r:id="rId17"/>
    <p:sldId id="313" r:id="rId18"/>
    <p:sldId id="315" r:id="rId19"/>
  </p:sldIdLst>
  <p:sldSz cx="35999738" cy="25201563"/>
  <p:notesSz cx="6794500" cy="9931400"/>
  <p:defaultTextStyle>
    <a:defPPr>
      <a:defRPr lang="sv-SE"/>
    </a:defPPr>
    <a:lvl1pPr algn="l" rtl="0" fontAlgn="base">
      <a:spcBef>
        <a:spcPct val="20000"/>
      </a:spcBef>
      <a:spcAft>
        <a:spcPct val="0"/>
      </a:spcAft>
      <a:defRPr sz="4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4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4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4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4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11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E3"/>
    <a:srgbClr val="FCF5D8"/>
    <a:srgbClr val="FAF0C4"/>
    <a:srgbClr val="FEFFE5"/>
    <a:srgbClr val="FEFFCD"/>
    <a:srgbClr val="CC0000"/>
    <a:srgbClr val="990033"/>
    <a:srgbClr val="FC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3" autoAdjust="0"/>
    <p:restoredTop sz="90409" autoAdjust="0"/>
  </p:normalViewPr>
  <p:slideViewPr>
    <p:cSldViewPr>
      <p:cViewPr varScale="1">
        <p:scale>
          <a:sx n="23" d="100"/>
          <a:sy n="23" d="100"/>
        </p:scale>
        <p:origin x="854" y="110"/>
      </p:cViewPr>
      <p:guideLst>
        <p:guide orient="horz" pos="7938"/>
        <p:guide pos="11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617" cy="4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712" tIns="18355" rIns="36712" bIns="18355" numCol="1" anchor="t" anchorCtr="0" compatLnSpc="1">
            <a:prstTxWarp prst="textNoShape">
              <a:avLst/>
            </a:prstTxWarp>
          </a:bodyPr>
          <a:lstStyle>
            <a:lvl1pPr defTabSz="366260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84" y="0"/>
            <a:ext cx="2943616" cy="4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712" tIns="18355" rIns="36712" bIns="18355" numCol="1" anchor="t" anchorCtr="0" compatLnSpc="1">
            <a:prstTxWarp prst="textNoShape">
              <a:avLst/>
            </a:prstTxWarp>
          </a:bodyPr>
          <a:lstStyle>
            <a:lvl1pPr algn="r" defTabSz="366260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674"/>
            <a:ext cx="2943617" cy="4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712" tIns="18355" rIns="36712" bIns="18355" numCol="1" anchor="b" anchorCtr="0" compatLnSpc="1">
            <a:prstTxWarp prst="textNoShape">
              <a:avLst/>
            </a:prstTxWarp>
          </a:bodyPr>
          <a:lstStyle>
            <a:lvl1pPr defTabSz="366260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sv-S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84" y="9433674"/>
            <a:ext cx="2943616" cy="4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712" tIns="18355" rIns="36712" bIns="18355" numCol="1" anchor="b" anchorCtr="0" compatLnSpc="1">
            <a:prstTxWarp prst="textNoShape">
              <a:avLst/>
            </a:prstTxWarp>
          </a:bodyPr>
          <a:lstStyle>
            <a:lvl1pPr algn="r" defTabSz="366260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9B9A18A7-E05C-4C4E-8740-A56BE8116A0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60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435" cy="4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473" tIns="41236" rIns="82473" bIns="41236" numCol="1" anchor="t" anchorCtr="0" compatLnSpc="1">
            <a:prstTxWarp prst="textNoShape">
              <a:avLst/>
            </a:prstTxWarp>
          </a:bodyPr>
          <a:lstStyle>
            <a:lvl1pPr>
              <a:defRPr sz="200">
                <a:latin typeface="Gill Sans MT" pitchFamily="34" charset="0"/>
              </a:defRPr>
            </a:lvl1pPr>
          </a:lstStyle>
          <a:p>
            <a:endParaRPr 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205" y="1"/>
            <a:ext cx="2949435" cy="4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473" tIns="41236" rIns="82473" bIns="41236" numCol="1" anchor="t" anchorCtr="0" compatLnSpc="1">
            <a:prstTxWarp prst="textNoShape">
              <a:avLst/>
            </a:prstTxWarp>
          </a:bodyPr>
          <a:lstStyle>
            <a:lvl1pPr algn="r">
              <a:defRPr sz="200">
                <a:latin typeface="Gill Sans MT" pitchFamily="34" charset="0"/>
              </a:defRPr>
            </a:lvl1pPr>
          </a:lstStyle>
          <a:p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8188" y="752475"/>
            <a:ext cx="53149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941" y="4719389"/>
            <a:ext cx="4982757" cy="447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473" tIns="41236" rIns="82473" bIns="41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8778"/>
            <a:ext cx="2949435" cy="4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473" tIns="41236" rIns="82473" bIns="41236" numCol="1" anchor="b" anchorCtr="0" compatLnSpc="1">
            <a:prstTxWarp prst="textNoShape">
              <a:avLst/>
            </a:prstTxWarp>
          </a:bodyPr>
          <a:lstStyle>
            <a:lvl1pPr>
              <a:defRPr sz="200">
                <a:latin typeface="Gill Sans MT" pitchFamily="34" charset="0"/>
              </a:defRPr>
            </a:lvl1pPr>
          </a:lstStyle>
          <a:p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205" y="9438778"/>
            <a:ext cx="2949435" cy="4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473" tIns="41236" rIns="82473" bIns="41236" numCol="1" anchor="b" anchorCtr="0" compatLnSpc="1">
            <a:prstTxWarp prst="textNoShape">
              <a:avLst/>
            </a:prstTxWarp>
          </a:bodyPr>
          <a:lstStyle>
            <a:lvl1pPr algn="r">
              <a:defRPr sz="200">
                <a:latin typeface="Gill Sans MT" pitchFamily="34" charset="0"/>
              </a:defRPr>
            </a:lvl1pPr>
          </a:lstStyle>
          <a:p>
            <a:fld id="{F0C03E25-CE9C-474D-84B7-38C360297F0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4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3E25-CE9C-474D-84B7-38C360297F0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63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00338" y="7829550"/>
            <a:ext cx="30599062" cy="54006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00675" y="14281150"/>
            <a:ext cx="25198388" cy="64404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CE9B-DCDC-4E32-8F6E-0E34FD520F9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29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AA8E0-5B98-44EF-8A75-D8F8F20ED05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28070175" y="1008063"/>
            <a:ext cx="7004050" cy="213931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54850" y="1008063"/>
            <a:ext cx="20862925" cy="213931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E38EC-3C0D-461C-B977-A5F5EF06059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1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EE40-A34C-4C7D-8C09-C765C422D62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34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3213" y="16194088"/>
            <a:ext cx="30600650" cy="50053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43213" y="10682288"/>
            <a:ext cx="30600650" cy="5511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812E-F133-4698-B554-832003C4B1F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04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40575" y="4760913"/>
            <a:ext cx="13812838" cy="176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1105813" y="4760913"/>
            <a:ext cx="13814425" cy="176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13B9-FC4A-4B41-84E0-AD2A5D18FC31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4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00225" y="1009650"/>
            <a:ext cx="32399288" cy="42005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00225" y="5641975"/>
            <a:ext cx="15905163" cy="2349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800225" y="7991475"/>
            <a:ext cx="15905163" cy="14520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8288000" y="5641975"/>
            <a:ext cx="15911513" cy="2349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8288000" y="7991475"/>
            <a:ext cx="15911513" cy="14520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EBAF6-0CD2-45B7-9749-3DA5F3D1F8B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56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72FAA-289C-40E7-A93C-74983061688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49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E693-5FA8-461B-9B35-4B5227CC8C0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7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00225" y="1003300"/>
            <a:ext cx="11842750" cy="4270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74775" y="1003300"/>
            <a:ext cx="20124738" cy="21509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00225" y="5273675"/>
            <a:ext cx="11842750" cy="172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FCA2-2D06-4D2D-BEB1-64D4D1A91E5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75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56438" y="17641888"/>
            <a:ext cx="21599525" cy="2081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7056438" y="2251075"/>
            <a:ext cx="21599525" cy="15120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056438" y="19723100"/>
            <a:ext cx="21599525" cy="2959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24D68-BCCD-43CF-8B81-10DF7817391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54850" y="1008063"/>
            <a:ext cx="28019375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592" tIns="174796" rIns="349592" bIns="174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0575" y="4760913"/>
            <a:ext cx="27779663" cy="176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592" tIns="174796" rIns="349592" bIns="174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75" y="22961600"/>
            <a:ext cx="75009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592" tIns="174796" rIns="349592" bIns="174796" numCol="1" anchor="t" anchorCtr="0" compatLnSpc="1">
            <a:prstTxWarp prst="textNoShape">
              <a:avLst/>
            </a:prstTxWarp>
          </a:bodyPr>
          <a:lstStyle>
            <a:lvl1pPr defTabSz="3495675">
              <a:spcBef>
                <a:spcPct val="0"/>
              </a:spcBef>
              <a:defRPr sz="53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879638" y="22961600"/>
            <a:ext cx="1139983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592" tIns="174796" rIns="349592" bIns="174796" numCol="1" anchor="t" anchorCtr="0" compatLnSpc="1">
            <a:prstTxWarp prst="textNoShape">
              <a:avLst/>
            </a:prstTxWarp>
          </a:bodyPr>
          <a:lstStyle>
            <a:lvl1pPr algn="ctr" defTabSz="3495675">
              <a:spcBef>
                <a:spcPct val="0"/>
              </a:spcBef>
              <a:defRPr sz="53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419300" y="22961600"/>
            <a:ext cx="75009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592" tIns="174796" rIns="349592" bIns="174796" numCol="1" anchor="t" anchorCtr="0" compatLnSpc="1">
            <a:prstTxWarp prst="textNoShape">
              <a:avLst/>
            </a:prstTxWarp>
          </a:bodyPr>
          <a:lstStyle>
            <a:lvl1pPr algn="r" defTabSz="3495675">
              <a:spcBef>
                <a:spcPct val="0"/>
              </a:spcBef>
              <a:defRPr sz="530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2CAD8B0-2E60-4A40-8B49-D4F9CBE547E2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3" name="Picture 9" descr="rödmarg-15x7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470525" cy="252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2pPr>
      <a:lvl3pPr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3pPr>
      <a:lvl4pPr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4pPr>
      <a:lvl5pPr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5pPr>
      <a:lvl6pPr marL="457200"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6pPr>
      <a:lvl7pPr marL="914400"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7pPr>
      <a:lvl8pPr marL="1371600"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8pPr>
      <a:lvl9pPr marL="1828800" algn="l" defTabSz="3495675" rtl="0" fontAlgn="base">
        <a:spcBef>
          <a:spcPct val="0"/>
        </a:spcBef>
        <a:spcAft>
          <a:spcPct val="0"/>
        </a:spcAft>
        <a:defRPr sz="12000" b="1">
          <a:solidFill>
            <a:schemeClr val="tx2"/>
          </a:solidFill>
          <a:latin typeface="Arial" charset="0"/>
        </a:defRPr>
      </a:lvl9pPr>
    </p:titleStyle>
    <p:bodyStyle>
      <a:lvl1pPr marL="1311275" indent="-1311275" algn="l" defTabSz="3495675" rtl="0" fontAlgn="base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  <a:ea typeface="+mn-ea"/>
          <a:cs typeface="+mn-cs"/>
        </a:defRPr>
      </a:lvl1pPr>
      <a:lvl2pPr marL="2838450" indent="-1089025" algn="l" defTabSz="3495675" rtl="0" fontAlgn="base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4368800" indent="-873125" algn="l" defTabSz="3495675" rtl="0" fontAlgn="base">
        <a:spcBef>
          <a:spcPct val="20000"/>
        </a:spcBef>
        <a:spcAft>
          <a:spcPct val="0"/>
        </a:spcAft>
        <a:buChar char="•"/>
        <a:defRPr sz="7500">
          <a:solidFill>
            <a:schemeClr val="tx1"/>
          </a:solidFill>
          <a:latin typeface="+mn-lt"/>
        </a:defRPr>
      </a:lvl3pPr>
      <a:lvl4pPr marL="6119813" indent="-876300" algn="l" defTabSz="3495675" rtl="0" fontAlgn="base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7867650" indent="-874713" algn="l" defTabSz="349567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8324850" indent="-874713" algn="l" defTabSz="349567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8782050" indent="-874713" algn="l" defTabSz="349567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9239250" indent="-874713" algn="l" defTabSz="349567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9696450" indent="-874713" algn="l" defTabSz="3495675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6621" y="4463877"/>
            <a:ext cx="28019375" cy="2801937"/>
          </a:xfrm>
        </p:spPr>
        <p:txBody>
          <a:bodyPr/>
          <a:lstStyle/>
          <a:p>
            <a:pPr algn="ctr"/>
            <a:r>
              <a:rPr lang="sv-SE" sz="20800" dirty="0" smtClean="0">
                <a:solidFill>
                  <a:schemeClr val="tx1"/>
                </a:solidFill>
              </a:rPr>
              <a:t>The PLR in ASD</a:t>
            </a:r>
            <a:endParaRPr lang="sv-SE" sz="208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646941" y="9792469"/>
            <a:ext cx="23329081" cy="778420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Pär Nyström</a:t>
            </a:r>
          </a:p>
          <a:p>
            <a:pPr marL="0" indent="0">
              <a:buNone/>
            </a:pPr>
            <a:r>
              <a:rPr lang="sv-SE" dirty="0" smtClean="0"/>
              <a:t>Researcher, Uppsala Child- &amp; </a:t>
            </a:r>
            <a:r>
              <a:rPr lang="sv-SE" dirty="0" err="1" smtClean="0"/>
              <a:t>Babylab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par.nystrom@psyk.uu.se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 descr="http://www.psyk.uu.se/digitalAssets/205/205743_3logo-sw-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95" y="19585557"/>
            <a:ext cx="12739434" cy="42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2351372" y="1937222"/>
            <a:ext cx="16849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200" dirty="0"/>
              <a:t>11:45 - 13:15</a:t>
            </a:r>
          </a:p>
        </p:txBody>
      </p:sp>
    </p:spTree>
    <p:extLst>
      <p:ext uri="{BB962C8B-B14F-4D97-AF65-F5344CB8AC3E}">
        <p14:creationId xmlns:p14="http://schemas.microsoft.com/office/powerpoint/2010/main" val="14066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61436" y="3167733"/>
            <a:ext cx="27779663" cy="17640300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1: Single flash, no sound</a:t>
            </a:r>
            <a:endParaRPr lang="sv-SE" altLang="sv-SE" sz="25500" dirty="0"/>
          </a:p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2: Single flash, simultaneous white noise sound</a:t>
            </a:r>
            <a:endParaRPr lang="sv-SE" altLang="sv-SE" sz="25500" dirty="0"/>
          </a:p>
          <a:p>
            <a:pPr marL="0" lvl="0" indent="0" defTabSz="914400" eaLnBrk="0" hangingPunct="0">
              <a:spcBef>
                <a:spcPct val="0"/>
              </a:spcBef>
              <a:buNone/>
            </a:pPr>
            <a:endParaRPr lang="sv-SE" altLang="sv-SE" sz="21200" dirty="0">
              <a:latin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5121" name="Bildobjek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36" y="13176845"/>
            <a:ext cx="27032799" cy="108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1440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0575" y="3023717"/>
            <a:ext cx="27779663" cy="17640300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3: Double flash, no sound</a:t>
            </a:r>
            <a:endParaRPr lang="sv-SE" altLang="sv-SE" sz="9600" dirty="0"/>
          </a:p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4: Double flash, simultaneous white noise sound</a:t>
            </a:r>
            <a:endParaRPr lang="sv-SE" altLang="sv-SE" sz="9600" dirty="0"/>
          </a:p>
          <a:p>
            <a:pPr marL="0" lvl="0" indent="0" defTabSz="914400" eaLnBrk="0" hangingPunct="0">
              <a:spcBef>
                <a:spcPct val="0"/>
              </a:spcBef>
              <a:buNone/>
            </a:pPr>
            <a:endParaRPr lang="sv-SE" altLang="sv-SE" sz="9600" dirty="0">
              <a:latin typeface="Arial" panose="020B0604020202020204" pitchFamily="34" charset="0"/>
            </a:endParaRPr>
          </a:p>
          <a:p>
            <a:endParaRPr lang="sv-SE" sz="12200" dirty="0"/>
          </a:p>
        </p:txBody>
      </p:sp>
      <p:pic>
        <p:nvPicPr>
          <p:cNvPr id="7169" name="Bildobjek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71" y="13339441"/>
            <a:ext cx="26986297" cy="10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77905" y="3239741"/>
            <a:ext cx="27779663" cy="17640300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5: No flash, single sound burst</a:t>
            </a:r>
            <a:endParaRPr lang="sv-SE" altLang="sv-SE" sz="9600" dirty="0"/>
          </a:p>
          <a:p>
            <a:pPr marL="0" lvl="0" indent="0" defTabSz="914400" eaLnBrk="0" hangingPunct="0">
              <a:spcBef>
                <a:spcPct val="0"/>
              </a:spcBef>
              <a:buNone/>
            </a:pP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6: No flash, double sound burst</a:t>
            </a:r>
            <a:endParaRPr lang="sv-SE" altLang="sv-SE" sz="9600" dirty="0"/>
          </a:p>
          <a:p>
            <a:pPr marL="0" indent="0">
              <a:buNone/>
            </a:pPr>
            <a:r>
              <a:rPr lang="en-US" altLang="sv-SE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subjects reported </a:t>
            </a:r>
            <a:r>
              <a:rPr lang="en-US" altLang="sv-SE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starle</a:t>
            </a:r>
            <a:r>
              <a:rPr lang="en-US" altLang="sv-SE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responses during sound presentations. However, this is not reflected in the pupil reflex.</a:t>
            </a:r>
            <a:endParaRPr lang="en-US" altLang="sv-SE" sz="9600" dirty="0"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7905" y="-6985395"/>
            <a:ext cx="4035211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5: No flash, single sound burst</a:t>
            </a:r>
            <a:endParaRPr kumimoji="0" lang="sv-SE" altLang="sv-SE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6: No flash, double sound burst</a:t>
            </a:r>
            <a:endParaRPr kumimoji="0" lang="sv-SE" altLang="sv-SE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Bildobjek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36" y="13273427"/>
            <a:ext cx="27151512" cy="108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Timestudio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Relates to “</a:t>
            </a:r>
            <a:r>
              <a:rPr lang="en-US" i="1" dirty="0" smtClean="0"/>
              <a:t>Good </a:t>
            </a:r>
            <a:r>
              <a:rPr lang="en-US" i="1" dirty="0"/>
              <a:t>practice in research (replicability, </a:t>
            </a:r>
            <a:r>
              <a:rPr lang="en-US" i="1" dirty="0" smtClean="0"/>
              <a:t>pre-</a:t>
            </a:r>
            <a:r>
              <a:rPr lang="en-US" i="1" dirty="0" err="1" smtClean="0"/>
              <a:t>registaration</a:t>
            </a:r>
            <a:r>
              <a:rPr lang="en-US" i="1" dirty="0"/>
              <a:t>, ethics</a:t>
            </a:r>
            <a:r>
              <a:rPr lang="en-US" i="1" dirty="0" smtClean="0"/>
              <a:t>)</a:t>
            </a:r>
            <a:r>
              <a:rPr lang="en-US" dirty="0" smtClean="0"/>
              <a:t>”</a:t>
            </a:r>
          </a:p>
          <a:p>
            <a:endParaRPr lang="sv-SE" dirty="0"/>
          </a:p>
        </p:txBody>
      </p:sp>
      <p:pic>
        <p:nvPicPr>
          <p:cNvPr id="1026" name="Picture 2" descr="http://timestudioproject.com/wp-content/uploads/2012/08/timestudio-explained-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72" y="9157667"/>
            <a:ext cx="25717874" cy="144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mestudioproject.com/wp-content/uploads/2012/08/timestudio-explained-3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49" y="9178091"/>
            <a:ext cx="25681532" cy="144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Timestudio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err="1" smtClean="0"/>
              <a:t>uwid</a:t>
            </a:r>
            <a:r>
              <a:rPr lang="en-US" dirty="0"/>
              <a:t> ts-f0a-260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42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ipRGCs</a:t>
            </a:r>
            <a:r>
              <a:rPr lang="sv-SE" dirty="0" smtClean="0">
                <a:solidFill>
                  <a:schemeClr val="tx1"/>
                </a:solidFill>
              </a:rPr>
              <a:t> ?!?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6000" dirty="0"/>
              <a:t>Hattar, S., Liao, H. W., </a:t>
            </a:r>
            <a:r>
              <a:rPr lang="sv-SE" sz="6000" dirty="0" err="1"/>
              <a:t>Takao</a:t>
            </a:r>
            <a:r>
              <a:rPr lang="sv-SE" sz="6000" dirty="0"/>
              <a:t>, M., </a:t>
            </a:r>
            <a:r>
              <a:rPr lang="sv-SE" sz="6000" dirty="0" err="1"/>
              <a:t>Berson</a:t>
            </a:r>
            <a:r>
              <a:rPr lang="sv-SE" sz="6000" dirty="0"/>
              <a:t>, D. M., &amp; </a:t>
            </a:r>
            <a:r>
              <a:rPr lang="sv-SE" sz="6000" dirty="0" err="1"/>
              <a:t>Yau</a:t>
            </a:r>
            <a:r>
              <a:rPr lang="sv-SE" sz="6000" dirty="0"/>
              <a:t>, K. W. (2002). </a:t>
            </a:r>
            <a:r>
              <a:rPr lang="sv-SE" sz="6000" dirty="0" err="1"/>
              <a:t>Melanopsin-containing</a:t>
            </a:r>
            <a:r>
              <a:rPr lang="sv-SE" sz="6000" dirty="0"/>
              <a:t> retinal ganglion cells: </a:t>
            </a:r>
            <a:r>
              <a:rPr lang="sv-SE" sz="6000" dirty="0" err="1"/>
              <a:t>architecture</a:t>
            </a:r>
            <a:r>
              <a:rPr lang="sv-SE" sz="6000" dirty="0"/>
              <a:t>, </a:t>
            </a:r>
            <a:r>
              <a:rPr lang="sv-SE" sz="6000" dirty="0" err="1"/>
              <a:t>projections</a:t>
            </a:r>
            <a:r>
              <a:rPr lang="sv-SE" sz="6000" dirty="0"/>
              <a:t>, and </a:t>
            </a:r>
            <a:r>
              <a:rPr lang="sv-SE" sz="6000" dirty="0" err="1"/>
              <a:t>intrinsic</a:t>
            </a:r>
            <a:r>
              <a:rPr lang="sv-SE" sz="6000" dirty="0"/>
              <a:t> </a:t>
            </a:r>
            <a:r>
              <a:rPr lang="sv-SE" sz="6000" dirty="0" err="1"/>
              <a:t>photosensitivity</a:t>
            </a:r>
            <a:r>
              <a:rPr lang="sv-SE" sz="6000" dirty="0"/>
              <a:t>. </a:t>
            </a:r>
            <a:r>
              <a:rPr lang="sv-SE" sz="6000" i="1" dirty="0"/>
              <a:t>Science</a:t>
            </a:r>
            <a:r>
              <a:rPr lang="sv-SE" sz="6000" dirty="0"/>
              <a:t>, </a:t>
            </a:r>
            <a:r>
              <a:rPr lang="sv-SE" sz="6000" i="1" dirty="0"/>
              <a:t>295</a:t>
            </a:r>
            <a:r>
              <a:rPr lang="sv-SE" sz="6000" dirty="0"/>
              <a:t>(5557), 1065-1070</a:t>
            </a:r>
            <a:r>
              <a:rPr lang="sv-SE" sz="6000" dirty="0" smtClean="0"/>
              <a:t>.</a:t>
            </a:r>
          </a:p>
          <a:p>
            <a:r>
              <a:rPr lang="en-US" sz="6000" dirty="0" err="1"/>
              <a:t>Berson</a:t>
            </a:r>
            <a:r>
              <a:rPr lang="en-US" sz="6000" dirty="0"/>
              <a:t>, D. M., Dunn, F. A., &amp; Takao, M. (2002). </a:t>
            </a:r>
            <a:r>
              <a:rPr lang="en-US" sz="6000" dirty="0" err="1"/>
              <a:t>Phototransduction</a:t>
            </a:r>
            <a:r>
              <a:rPr lang="en-US" sz="6000" dirty="0"/>
              <a:t> by retinal ganglion cells that set the circadian clock. </a:t>
            </a:r>
            <a:r>
              <a:rPr lang="en-US" sz="6000" i="1" dirty="0"/>
              <a:t>Science</a:t>
            </a:r>
            <a:r>
              <a:rPr lang="en-US" sz="6000" dirty="0"/>
              <a:t>, </a:t>
            </a:r>
            <a:r>
              <a:rPr lang="en-US" sz="6000" i="1" dirty="0"/>
              <a:t>295</a:t>
            </a:r>
            <a:r>
              <a:rPr lang="en-US" sz="6000" dirty="0"/>
              <a:t>(5557), 1070-1073.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42645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ipRGCs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8000" dirty="0" smtClean="0"/>
              <a:t>Rods and </a:t>
            </a:r>
            <a:r>
              <a:rPr lang="sv-SE" sz="8000" dirty="0" err="1" smtClean="0"/>
              <a:t>cones</a:t>
            </a:r>
            <a:r>
              <a:rPr lang="sv-SE" sz="8000" dirty="0" smtClean="0"/>
              <a:t> </a:t>
            </a:r>
            <a:r>
              <a:rPr lang="sv-SE" sz="8000" dirty="0" err="1" smtClean="0"/>
              <a:t>are</a:t>
            </a:r>
            <a:r>
              <a:rPr lang="sv-SE" sz="8000" dirty="0" smtClean="0"/>
              <a:t> not </a:t>
            </a:r>
            <a:r>
              <a:rPr lang="sv-SE" sz="8000" dirty="0" err="1" smtClean="0"/>
              <a:t>alone</a:t>
            </a:r>
            <a:r>
              <a:rPr lang="sv-SE" sz="8000" dirty="0" smtClean="0"/>
              <a:t>!</a:t>
            </a:r>
          </a:p>
          <a:p>
            <a:r>
              <a:rPr lang="sv-SE" sz="8000" dirty="0" err="1" smtClean="0"/>
              <a:t>Intrinsically</a:t>
            </a:r>
            <a:r>
              <a:rPr lang="sv-SE" sz="8000" dirty="0" smtClean="0"/>
              <a:t> </a:t>
            </a:r>
            <a:r>
              <a:rPr lang="sv-SE" sz="8000" dirty="0" err="1" smtClean="0"/>
              <a:t>photosensitive</a:t>
            </a:r>
            <a:r>
              <a:rPr lang="sv-SE" sz="8000" dirty="0" smtClean="0"/>
              <a:t> Retinal Ganglion Cells</a:t>
            </a:r>
          </a:p>
          <a:p>
            <a:r>
              <a:rPr lang="en-US" sz="8000" dirty="0"/>
              <a:t>interplay and project via dopaminergic </a:t>
            </a:r>
            <a:r>
              <a:rPr lang="en-US" sz="8000" dirty="0" err="1"/>
              <a:t>amacrine</a:t>
            </a:r>
            <a:r>
              <a:rPr lang="en-US" sz="8000" dirty="0"/>
              <a:t> </a:t>
            </a:r>
            <a:r>
              <a:rPr lang="en-US" sz="8000" dirty="0" smtClean="0"/>
              <a:t>cells</a:t>
            </a:r>
          </a:p>
          <a:p>
            <a:r>
              <a:rPr lang="en-US" sz="8000" dirty="0" err="1"/>
              <a:t>ipRGCs</a:t>
            </a:r>
            <a:r>
              <a:rPr lang="en-US" sz="8000" dirty="0"/>
              <a:t> have a singular spectral sensitivity peak at approximately 480 nm (≈ cyan blue</a:t>
            </a:r>
            <a:r>
              <a:rPr lang="en-US" sz="8000" dirty="0" smtClean="0"/>
              <a:t>)</a:t>
            </a:r>
          </a:p>
          <a:p>
            <a:r>
              <a:rPr lang="en-US" sz="8000" dirty="0" smtClean="0"/>
              <a:t>projections </a:t>
            </a:r>
            <a:r>
              <a:rPr lang="en-US" sz="8000" dirty="0"/>
              <a:t>mainly targets the </a:t>
            </a:r>
            <a:r>
              <a:rPr lang="en-US" sz="8000" dirty="0" err="1" smtClean="0"/>
              <a:t>pretectal</a:t>
            </a:r>
            <a:r>
              <a:rPr lang="en-US" sz="8000" dirty="0" smtClean="0"/>
              <a:t> </a:t>
            </a:r>
            <a:r>
              <a:rPr lang="en-US" sz="8000" dirty="0"/>
              <a:t>nucleus as part of the pupillary light reflex, and via the </a:t>
            </a:r>
            <a:r>
              <a:rPr lang="en-US" sz="8000" dirty="0" err="1"/>
              <a:t>retinothalamic</a:t>
            </a:r>
            <a:r>
              <a:rPr lang="en-US" sz="8000" dirty="0"/>
              <a:t> tract to the suprachiasmatic nucleus of the hypothalamus (which projects to e.g. the pineal gland to stimulate melatonin release) for circadian photo </a:t>
            </a:r>
            <a:r>
              <a:rPr lang="en-US" sz="8000" dirty="0" smtClean="0"/>
              <a:t>entrainment</a:t>
            </a:r>
          </a:p>
          <a:p>
            <a:r>
              <a:rPr lang="en-US" sz="8000" dirty="0"/>
              <a:t>Compared with rods and cones, </a:t>
            </a:r>
            <a:r>
              <a:rPr lang="en-US" sz="8000" dirty="0" err="1"/>
              <a:t>ipRGCs</a:t>
            </a:r>
            <a:r>
              <a:rPr lang="en-US" sz="8000" dirty="0"/>
              <a:t> react slower, do not habituate, and have a sustained response that usually decays gradually over several minutes.</a:t>
            </a:r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825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ipRGCs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50597" y="19153509"/>
            <a:ext cx="27779663" cy="17640300"/>
          </a:xfrm>
        </p:spPr>
        <p:txBody>
          <a:bodyPr/>
          <a:lstStyle/>
          <a:p>
            <a:r>
              <a:rPr lang="sv-SE" sz="6000" dirty="0"/>
              <a:t>Hellmer, K., &amp; Nyström, P. (2017). Infant </a:t>
            </a:r>
            <a:r>
              <a:rPr lang="sv-SE" sz="6000" dirty="0" err="1"/>
              <a:t>acetylcholine</a:t>
            </a:r>
            <a:r>
              <a:rPr lang="sv-SE" sz="6000" dirty="0"/>
              <a:t>, </a:t>
            </a:r>
            <a:r>
              <a:rPr lang="sv-SE" sz="6000" dirty="0" err="1"/>
              <a:t>dopamine</a:t>
            </a:r>
            <a:r>
              <a:rPr lang="sv-SE" sz="6000" dirty="0"/>
              <a:t>, and melatonin </a:t>
            </a:r>
            <a:r>
              <a:rPr lang="sv-SE" sz="6000" dirty="0" err="1"/>
              <a:t>dysregulation</a:t>
            </a:r>
            <a:r>
              <a:rPr lang="sv-SE" sz="6000" dirty="0"/>
              <a:t>: Neonatal </a:t>
            </a:r>
            <a:r>
              <a:rPr lang="sv-SE" sz="6000" dirty="0" err="1"/>
              <a:t>biomarkers</a:t>
            </a:r>
            <a:r>
              <a:rPr lang="sv-SE" sz="6000" dirty="0"/>
              <a:t> and </a:t>
            </a:r>
            <a:r>
              <a:rPr lang="sv-SE" sz="6000" dirty="0" err="1"/>
              <a:t>causal</a:t>
            </a:r>
            <a:r>
              <a:rPr lang="sv-SE" sz="6000" dirty="0"/>
              <a:t> </a:t>
            </a:r>
            <a:r>
              <a:rPr lang="sv-SE" sz="6000" dirty="0" err="1"/>
              <a:t>factors</a:t>
            </a:r>
            <a:r>
              <a:rPr lang="sv-SE" sz="6000" dirty="0"/>
              <a:t> for ASD and ADHD </a:t>
            </a:r>
            <a:r>
              <a:rPr lang="sv-SE" sz="6000" dirty="0" err="1"/>
              <a:t>phenotypes</a:t>
            </a:r>
            <a:r>
              <a:rPr lang="sv-SE" sz="6000" dirty="0"/>
              <a:t>. </a:t>
            </a:r>
            <a:r>
              <a:rPr lang="sv-SE" sz="6000" i="1" dirty="0"/>
              <a:t>Medical </a:t>
            </a:r>
            <a:r>
              <a:rPr lang="sv-SE" sz="6000" i="1" dirty="0" err="1"/>
              <a:t>Hypotheses</a:t>
            </a:r>
            <a:r>
              <a:rPr lang="sv-SE" sz="6000" dirty="0"/>
              <a:t>, </a:t>
            </a:r>
            <a:r>
              <a:rPr lang="sv-SE" sz="6000" i="1" dirty="0"/>
              <a:t>100</a:t>
            </a:r>
            <a:r>
              <a:rPr lang="sv-SE" sz="6000" dirty="0"/>
              <a:t>, 64-66.</a:t>
            </a:r>
          </a:p>
        </p:txBody>
      </p:sp>
      <p:pic>
        <p:nvPicPr>
          <p:cNvPr id="2050" name="Picture 2" descr="http://ars.els-cdn.com/content/image/1-s2.0-S0306987716308581-gr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93" y="7255891"/>
            <a:ext cx="28323407" cy="9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Questions</a:t>
            </a:r>
            <a:r>
              <a:rPr lang="sv-SE" dirty="0" smtClean="0">
                <a:solidFill>
                  <a:schemeClr val="tx1"/>
                </a:solidFill>
              </a:rPr>
              <a:t> / </a:t>
            </a:r>
            <a:r>
              <a:rPr lang="sv-SE" dirty="0" err="1" smtClean="0">
                <a:solidFill>
                  <a:schemeClr val="tx1"/>
                </a:solidFill>
              </a:rPr>
              <a:t>discussion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par.nystrom@psyk.uu.se</a:t>
            </a:r>
            <a:endParaRPr lang="sv-SE" dirty="0"/>
          </a:p>
        </p:txBody>
      </p:sp>
      <p:pic>
        <p:nvPicPr>
          <p:cNvPr id="4" name="Picture 2" descr="http://www.psyk.uu.se/digitalAssets/205/205743_3logo-sw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95" y="19585557"/>
            <a:ext cx="12739434" cy="42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37" y="20290610"/>
            <a:ext cx="14619485" cy="42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img0.etsystatic.com/101/0/10323836/il_340x270.835909108_j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-2" r="83915" b="77366"/>
          <a:stretch/>
        </p:blipFill>
        <p:spPr bwMode="auto">
          <a:xfrm>
            <a:off x="23780156" y="21939104"/>
            <a:ext cx="1766275" cy="2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img0.etsystatic.com/101/0/10323836/il_340x270.835909108_j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23083" r="34732" b="54279"/>
          <a:stretch/>
        </p:blipFill>
        <p:spPr bwMode="auto">
          <a:xfrm>
            <a:off x="21477156" y="22215801"/>
            <a:ext cx="2061113" cy="20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img0.etsystatic.com/101/0/10323836/il_340x270.835909108_j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-2" r="83915" b="77366"/>
          <a:stretch/>
        </p:blipFill>
        <p:spPr bwMode="auto">
          <a:xfrm>
            <a:off x="19710881" y="22624311"/>
            <a:ext cx="1766275" cy="2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img0.etsystatic.com/101/0/10323836/il_340x270.835909108_j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23083" r="34732" b="54279"/>
          <a:stretch/>
        </p:blipFill>
        <p:spPr bwMode="auto">
          <a:xfrm>
            <a:off x="17156181" y="22215802"/>
            <a:ext cx="2061113" cy="20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g0.etsystatic.com/101/0/10323836/il_340x270.835909108_j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 bwMode="auto">
          <a:xfrm>
            <a:off x="12340517" y="21899588"/>
            <a:ext cx="4205501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masyskon.se/bilder/t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49" y="1164132"/>
            <a:ext cx="17407510" cy="44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478" y="7723461"/>
            <a:ext cx="7716180" cy="524700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73" y="15930258"/>
            <a:ext cx="6456236" cy="903873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069" y="6584376"/>
            <a:ext cx="7932291" cy="5393958"/>
          </a:xfrm>
          <a:prstGeom prst="rect">
            <a:avLst/>
          </a:prstGeom>
        </p:spPr>
      </p:pic>
      <p:pic>
        <p:nvPicPr>
          <p:cNvPr id="1028" name="Picture 4" descr="http://psyk.uu.se/digitalAssets/578/c_578246-l_3-k_imag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24807"/>
          <a:stretch/>
        </p:blipFill>
        <p:spPr bwMode="auto">
          <a:xfrm>
            <a:off x="7242397" y="7242925"/>
            <a:ext cx="5709926" cy="57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syk.uu.se/digitalAssets/578/c_578220-l_3-k_imag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667"/>
          <a:stretch/>
        </p:blipFill>
        <p:spPr bwMode="auto">
          <a:xfrm>
            <a:off x="27902099" y="13771574"/>
            <a:ext cx="7070703" cy="71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resultat för qualisy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478" y="19265220"/>
            <a:ext cx="9249324" cy="52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imestudioproject.com/wp-content/uploads/2014/03/screensho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070" y="11323615"/>
            <a:ext cx="18428583" cy="10206158"/>
          </a:xfrm>
          <a:prstGeom prst="rect">
            <a:avLst/>
          </a:prstGeom>
          <a:noFill/>
          <a:effectLst>
            <a:outerShdw blurRad="1270000" sx="112000" sy="11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imestudioproject.com/wp-content/uploads/2014/06/example3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58" y="7723461"/>
            <a:ext cx="12500104" cy="8114416"/>
          </a:xfrm>
          <a:prstGeom prst="rect">
            <a:avLst/>
          </a:prstGeom>
          <a:noFill/>
          <a:effectLst>
            <a:outerShdw blurRad="1270000" sx="110000" sy="110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ample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68" y="8508400"/>
            <a:ext cx="19673709" cy="10515757"/>
          </a:xfrm>
          <a:prstGeom prst="rect">
            <a:avLst/>
          </a:prstGeom>
          <a:noFill/>
          <a:effectLst>
            <a:outerShdw blurRad="1270000" sx="110000" sy="110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33" y="969587"/>
            <a:ext cx="14619485" cy="42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The PLR in ASD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Fan, X., Miles, J. H., Takahashi, N., &amp; Yao, G. (2009). Abnormal transient pupillary light reflex in individuals with autism spectrum disorders. </a:t>
            </a:r>
            <a:r>
              <a:rPr lang="en-US" sz="6000" i="1" dirty="0"/>
              <a:t>Journal of autism and developmental disorders</a:t>
            </a:r>
            <a:r>
              <a:rPr lang="en-US" sz="6000" dirty="0"/>
              <a:t>, </a:t>
            </a:r>
            <a:r>
              <a:rPr lang="en-US" sz="6000" i="1" dirty="0"/>
              <a:t>39</a:t>
            </a:r>
            <a:r>
              <a:rPr lang="en-US" sz="6000" dirty="0"/>
              <a:t>(11), 1499-1508.</a:t>
            </a:r>
            <a:endParaRPr lang="sv-SE" sz="6000" dirty="0"/>
          </a:p>
        </p:txBody>
      </p:sp>
      <p:pic>
        <p:nvPicPr>
          <p:cNvPr id="3074" name="Picture 2" descr="https://static-content.springer.com/image/art%3A10.1007%2Fs10803-009-0767-7/MediaObjects/10803_2009_767_Fig2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99" y="9417225"/>
            <a:ext cx="8986367" cy="137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-content.springer.com/image/art%3A10.1007%2Fs10803-009-0767-7/MediaObjects/10803_2009_767_Fig3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29" y="9515650"/>
            <a:ext cx="8641270" cy="138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-content.springer.com/image/art%3A10.1007%2Fs10803-009-0767-7/MediaObjects/10803_2009_767_Fig5_HTM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717" y="9820127"/>
            <a:ext cx="10137486" cy="12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-content.springer.com/image/art%3A10.1007%2Fs10803-009-0767-7/MediaObjects/10803_2009_767_Fig6_HTM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158" y="8488685"/>
            <a:ext cx="14872211" cy="11727035"/>
          </a:xfrm>
          <a:prstGeom prst="rect">
            <a:avLst/>
          </a:prstGeom>
          <a:noFill/>
          <a:effectLst>
            <a:outerShdw blurRad="1270000" sx="110000" sy="110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The PLR in ASD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Fan, X., Miles, J. H., Takahashi, N., &amp; Yao, G. (2009). Abnormal transient pupillary light reflex in individuals with autism spectrum disorders. </a:t>
            </a:r>
            <a:r>
              <a:rPr lang="en-US" sz="6000" i="1" dirty="0"/>
              <a:t>Journal of autism and developmental disorders</a:t>
            </a:r>
            <a:r>
              <a:rPr lang="en-US" sz="6000" dirty="0"/>
              <a:t>, </a:t>
            </a:r>
            <a:r>
              <a:rPr lang="en-US" sz="6000" i="1" dirty="0"/>
              <a:t>39</a:t>
            </a:r>
            <a:r>
              <a:rPr lang="en-US" sz="6000" dirty="0"/>
              <a:t>(11), 1499-1508</a:t>
            </a:r>
            <a:r>
              <a:rPr lang="en-US" sz="6000" dirty="0" smtClean="0"/>
              <a:t>.</a:t>
            </a:r>
          </a:p>
          <a:p>
            <a:r>
              <a:rPr lang="en-US" sz="6000" dirty="0"/>
              <a:t>Fan, X., &amp; Yao, G. (2011). Modeling transient pupillary light reflex induced by a short light flash. </a:t>
            </a:r>
            <a:r>
              <a:rPr lang="en-US" sz="6000" i="1" dirty="0"/>
              <a:t>IEEE transactions on biomedical engineering</a:t>
            </a:r>
            <a:r>
              <a:rPr lang="en-US" sz="6000" dirty="0"/>
              <a:t>, </a:t>
            </a:r>
            <a:r>
              <a:rPr lang="en-US" sz="6000" i="1" dirty="0"/>
              <a:t>58</a:t>
            </a:r>
            <a:r>
              <a:rPr lang="en-US" sz="6000" dirty="0"/>
              <a:t>(1), 36-42</a:t>
            </a:r>
            <a:r>
              <a:rPr lang="en-US" sz="6000" dirty="0" smtClean="0"/>
              <a:t>.</a:t>
            </a:r>
          </a:p>
          <a:p>
            <a:r>
              <a:rPr lang="sv-SE" sz="6000" dirty="0" err="1"/>
              <a:t>Daluwatte</a:t>
            </a:r>
            <a:r>
              <a:rPr lang="sv-SE" sz="6000" dirty="0"/>
              <a:t>, C., Miles, J. H., Christ, S. E., </a:t>
            </a:r>
            <a:r>
              <a:rPr lang="sv-SE" sz="6000" dirty="0" err="1"/>
              <a:t>Beversdorf</a:t>
            </a:r>
            <a:r>
              <a:rPr lang="sv-SE" sz="6000" dirty="0"/>
              <a:t>, D. Q., </a:t>
            </a:r>
            <a:r>
              <a:rPr lang="sv-SE" sz="6000" dirty="0" err="1"/>
              <a:t>Takahashi</a:t>
            </a:r>
            <a:r>
              <a:rPr lang="sv-SE" sz="6000" dirty="0"/>
              <a:t>, T. N., &amp; Yao, G. (2013). </a:t>
            </a:r>
            <a:r>
              <a:rPr lang="sv-SE" sz="6000" dirty="0" err="1"/>
              <a:t>Atypical</a:t>
            </a:r>
            <a:r>
              <a:rPr lang="sv-SE" sz="6000" dirty="0"/>
              <a:t> </a:t>
            </a:r>
            <a:r>
              <a:rPr lang="sv-SE" sz="6000" dirty="0" err="1"/>
              <a:t>pupillary</a:t>
            </a:r>
            <a:r>
              <a:rPr lang="sv-SE" sz="6000" dirty="0"/>
              <a:t> </a:t>
            </a:r>
            <a:r>
              <a:rPr lang="sv-SE" sz="6000" dirty="0" err="1"/>
              <a:t>light</a:t>
            </a:r>
            <a:r>
              <a:rPr lang="sv-SE" sz="6000" dirty="0"/>
              <a:t> reflex and </a:t>
            </a:r>
            <a:r>
              <a:rPr lang="sv-SE" sz="6000" dirty="0" err="1"/>
              <a:t>heart</a:t>
            </a:r>
            <a:r>
              <a:rPr lang="sv-SE" sz="6000" dirty="0"/>
              <a:t> rate </a:t>
            </a:r>
            <a:r>
              <a:rPr lang="sv-SE" sz="6000" dirty="0" err="1"/>
              <a:t>variability</a:t>
            </a:r>
            <a:r>
              <a:rPr lang="sv-SE" sz="6000" dirty="0"/>
              <a:t> in </a:t>
            </a:r>
            <a:r>
              <a:rPr lang="sv-SE" sz="6000" dirty="0" err="1"/>
              <a:t>children</a:t>
            </a:r>
            <a:r>
              <a:rPr lang="sv-SE" sz="6000" dirty="0"/>
              <a:t> </a:t>
            </a:r>
            <a:r>
              <a:rPr lang="sv-SE" sz="6000" dirty="0" err="1"/>
              <a:t>with</a:t>
            </a:r>
            <a:r>
              <a:rPr lang="sv-SE" sz="6000" dirty="0"/>
              <a:t> autism </a:t>
            </a:r>
            <a:r>
              <a:rPr lang="sv-SE" sz="6000" dirty="0" err="1"/>
              <a:t>spectrum</a:t>
            </a:r>
            <a:r>
              <a:rPr lang="sv-SE" sz="6000" dirty="0"/>
              <a:t> disorder. </a:t>
            </a:r>
            <a:r>
              <a:rPr lang="sv-SE" sz="6000" i="1" dirty="0"/>
              <a:t>Journal </a:t>
            </a:r>
            <a:r>
              <a:rPr lang="sv-SE" sz="6000" i="1" dirty="0" err="1"/>
              <a:t>of</a:t>
            </a:r>
            <a:r>
              <a:rPr lang="sv-SE" sz="6000" i="1" dirty="0"/>
              <a:t> autism and </a:t>
            </a:r>
            <a:r>
              <a:rPr lang="sv-SE" sz="6000" i="1" dirty="0" err="1"/>
              <a:t>developmental</a:t>
            </a:r>
            <a:r>
              <a:rPr lang="sv-SE" sz="6000" i="1" dirty="0"/>
              <a:t> disorders</a:t>
            </a:r>
            <a:r>
              <a:rPr lang="sv-SE" sz="6000" dirty="0"/>
              <a:t>, </a:t>
            </a:r>
            <a:r>
              <a:rPr lang="sv-SE" sz="6000" i="1" dirty="0"/>
              <a:t>43</a:t>
            </a:r>
            <a:r>
              <a:rPr lang="sv-SE" sz="6000" dirty="0"/>
              <a:t>(8), 1910-1925</a:t>
            </a:r>
            <a:r>
              <a:rPr lang="sv-SE" sz="6000" dirty="0" smtClean="0"/>
              <a:t>.</a:t>
            </a:r>
          </a:p>
          <a:p>
            <a:r>
              <a:rPr lang="en-US" sz="6000" dirty="0" err="1" smtClean="0"/>
              <a:t>Daluwatte</a:t>
            </a:r>
            <a:r>
              <a:rPr lang="en-US" sz="6000" dirty="0"/>
              <a:t>, C., Miles, J. H., Sun, J., &amp; Yao, G. (2015). Association between pupillary light reflex and sensory behaviors in children with autism spectrum disorders. </a:t>
            </a:r>
            <a:r>
              <a:rPr lang="en-US" sz="6000" i="1" dirty="0"/>
              <a:t>Research in developmental disabilities</a:t>
            </a:r>
            <a:r>
              <a:rPr lang="en-US" sz="6000" dirty="0"/>
              <a:t>, </a:t>
            </a:r>
            <a:r>
              <a:rPr lang="en-US" sz="6000" i="1" dirty="0"/>
              <a:t>37</a:t>
            </a:r>
            <a:r>
              <a:rPr lang="en-US" sz="6000" dirty="0"/>
              <a:t>, 209-215</a:t>
            </a:r>
            <a:r>
              <a:rPr lang="en-US" sz="6000" dirty="0" smtClean="0"/>
              <a:t>.</a:t>
            </a:r>
          </a:p>
          <a:p>
            <a:r>
              <a:rPr lang="en-US" sz="6000" dirty="0" err="1"/>
              <a:t>DiCriscio</a:t>
            </a:r>
            <a:r>
              <a:rPr lang="en-US" sz="6000" dirty="0"/>
              <a:t>, A. S., &amp; </a:t>
            </a:r>
            <a:r>
              <a:rPr lang="en-US" sz="6000" dirty="0" err="1"/>
              <a:t>Troiani</a:t>
            </a:r>
            <a:r>
              <a:rPr lang="en-US" sz="6000" dirty="0"/>
              <a:t>, V. (2017). Pupil adaptation corresponds to quantitative measures of autism traits in children. </a:t>
            </a:r>
            <a:r>
              <a:rPr lang="en-US" sz="6000" i="1" dirty="0"/>
              <a:t>Scientific Reports</a:t>
            </a:r>
            <a:r>
              <a:rPr lang="en-US" sz="6000" dirty="0"/>
              <a:t>, </a:t>
            </a:r>
            <a:r>
              <a:rPr lang="en-US" sz="6000" i="1" dirty="0"/>
              <a:t>7</a:t>
            </a:r>
            <a:r>
              <a:rPr lang="en-US" sz="6000" dirty="0"/>
              <a:t>.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281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The EASE </a:t>
            </a:r>
            <a:r>
              <a:rPr lang="sv-SE" dirty="0" err="1" smtClean="0">
                <a:solidFill>
                  <a:schemeClr val="tx1"/>
                </a:solidFill>
              </a:rPr>
              <a:t>project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Early</a:t>
            </a:r>
            <a:r>
              <a:rPr lang="sv-SE" dirty="0" smtClean="0"/>
              <a:t> Autism </a:t>
            </a:r>
            <a:r>
              <a:rPr lang="sv-SE" dirty="0" err="1" smtClean="0"/>
              <a:t>SwEden</a:t>
            </a:r>
            <a:r>
              <a:rPr lang="sv-SE" dirty="0" smtClean="0"/>
              <a:t> (EASE)</a:t>
            </a:r>
          </a:p>
          <a:p>
            <a:r>
              <a:rPr lang="sv-SE" dirty="0" err="1" smtClean="0"/>
              <a:t>Similar</a:t>
            </a:r>
            <a:r>
              <a:rPr lang="sv-SE" dirty="0" smtClean="0"/>
              <a:t> to </a:t>
            </a:r>
            <a:r>
              <a:rPr lang="sv-SE" dirty="0" err="1" smtClean="0"/>
              <a:t>other</a:t>
            </a:r>
            <a:r>
              <a:rPr lang="sv-SE" dirty="0" smtClean="0"/>
              <a:t> ASD </a:t>
            </a:r>
            <a:r>
              <a:rPr lang="sv-SE" dirty="0" err="1" smtClean="0"/>
              <a:t>sibling</a:t>
            </a:r>
            <a:r>
              <a:rPr lang="sv-SE" dirty="0" smtClean="0"/>
              <a:t> studies</a:t>
            </a:r>
          </a:p>
          <a:p>
            <a:r>
              <a:rPr lang="sv-SE" dirty="0" smtClean="0"/>
              <a:t>Data </a:t>
            </a:r>
            <a:r>
              <a:rPr lang="sv-SE" dirty="0" err="1" smtClean="0"/>
              <a:t>collection</a:t>
            </a:r>
            <a:r>
              <a:rPr lang="sv-SE" dirty="0" smtClean="0"/>
              <a:t> </a:t>
            </a:r>
            <a:r>
              <a:rPr lang="sv-SE" dirty="0" err="1" smtClean="0"/>
              <a:t>currently</a:t>
            </a:r>
            <a:r>
              <a:rPr lang="sv-SE" dirty="0" smtClean="0"/>
              <a:t> at 5m, 10m, 14m, 18m, 24m, and 36m. </a:t>
            </a:r>
            <a:r>
              <a:rPr lang="sv-SE" dirty="0" err="1" smtClean="0"/>
              <a:t>Soon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at 6 </a:t>
            </a:r>
            <a:r>
              <a:rPr lang="sv-SE" dirty="0" err="1" smtClean="0"/>
              <a:t>years</a:t>
            </a:r>
            <a:r>
              <a:rPr lang="sv-SE" dirty="0" smtClean="0"/>
              <a:t>.</a:t>
            </a:r>
          </a:p>
          <a:p>
            <a:r>
              <a:rPr lang="sv-SE" dirty="0" smtClean="0"/>
              <a:t>Experimental </a:t>
            </a:r>
            <a:r>
              <a:rPr lang="sv-SE" dirty="0" err="1" smtClean="0"/>
              <a:t>measures</a:t>
            </a:r>
            <a:r>
              <a:rPr lang="sv-SE" dirty="0" smtClean="0"/>
              <a:t> </a:t>
            </a:r>
            <a:r>
              <a:rPr lang="sv-SE" dirty="0" err="1" smtClean="0"/>
              <a:t>include</a:t>
            </a:r>
            <a:r>
              <a:rPr lang="sv-SE" dirty="0" smtClean="0"/>
              <a:t> </a:t>
            </a:r>
            <a:r>
              <a:rPr lang="sv-SE" dirty="0" err="1" smtClean="0"/>
              <a:t>fMRI</a:t>
            </a:r>
            <a:r>
              <a:rPr lang="sv-SE" dirty="0" smtClean="0"/>
              <a:t>, EEG, </a:t>
            </a:r>
            <a:r>
              <a:rPr lang="sv-SE" dirty="0"/>
              <a:t>motion </a:t>
            </a:r>
            <a:r>
              <a:rPr lang="sv-SE" dirty="0" err="1" smtClean="0"/>
              <a:t>capture</a:t>
            </a:r>
            <a:r>
              <a:rPr lang="sv-SE" dirty="0" smtClean="0"/>
              <a:t>, live and </a:t>
            </a:r>
            <a:r>
              <a:rPr lang="sv-SE" dirty="0" err="1" smtClean="0"/>
              <a:t>screen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</a:t>
            </a:r>
            <a:r>
              <a:rPr lang="sv-SE" dirty="0" err="1" smtClean="0"/>
              <a:t>eye</a:t>
            </a:r>
            <a:r>
              <a:rPr lang="sv-SE" dirty="0" smtClean="0"/>
              <a:t> </a:t>
            </a:r>
            <a:r>
              <a:rPr lang="sv-SE" dirty="0" err="1" smtClean="0"/>
              <a:t>tracking</a:t>
            </a:r>
            <a:r>
              <a:rPr lang="sv-SE" dirty="0" smtClean="0"/>
              <a:t>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upilReflex_4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35999738" cy="26997983"/>
          </a:xfrm>
        </p:spPr>
      </p:pic>
    </p:spTree>
    <p:extLst>
      <p:ext uri="{BB962C8B-B14F-4D97-AF65-F5344CB8AC3E}">
        <p14:creationId xmlns:p14="http://schemas.microsoft.com/office/powerpoint/2010/main" val="16256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The PLR </a:t>
            </a:r>
            <a:r>
              <a:rPr lang="sv-SE" dirty="0" err="1" smtClean="0">
                <a:solidFill>
                  <a:schemeClr val="tx1"/>
                </a:solidFill>
              </a:rPr>
              <a:t>recap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four</a:t>
            </a:r>
            <a:r>
              <a:rPr lang="sv-SE" dirty="0" smtClean="0"/>
              <a:t>-neuron </a:t>
            </a:r>
            <a:r>
              <a:rPr lang="sv-SE" dirty="0" err="1" smtClean="0"/>
              <a:t>arc</a:t>
            </a:r>
            <a:r>
              <a:rPr lang="sv-SE" dirty="0" smtClean="0"/>
              <a:t>:</a:t>
            </a:r>
          </a:p>
          <a:p>
            <a:r>
              <a:rPr lang="sv-SE" i="1" dirty="0" err="1" smtClean="0"/>
              <a:t>pretectal</a:t>
            </a:r>
            <a:r>
              <a:rPr lang="sv-SE" i="1" dirty="0" smtClean="0"/>
              <a:t> </a:t>
            </a:r>
            <a:r>
              <a:rPr lang="sv-SE" i="1" dirty="0" err="1"/>
              <a:t>nuclei</a:t>
            </a:r>
            <a:r>
              <a:rPr lang="sv-SE" dirty="0"/>
              <a:t> → </a:t>
            </a:r>
            <a:endParaRPr lang="sv-SE" dirty="0" smtClean="0"/>
          </a:p>
          <a:p>
            <a:r>
              <a:rPr lang="sv-SE" i="1" dirty="0" err="1" smtClean="0"/>
              <a:t>Edinger</a:t>
            </a:r>
            <a:r>
              <a:rPr lang="sv-SE" i="1" dirty="0" smtClean="0"/>
              <a:t>-Westphal </a:t>
            </a:r>
            <a:r>
              <a:rPr lang="sv-SE" i="1" dirty="0" err="1"/>
              <a:t>nucleus</a:t>
            </a:r>
            <a:r>
              <a:rPr lang="sv-SE" dirty="0"/>
              <a:t> → </a:t>
            </a:r>
            <a:endParaRPr lang="sv-SE" dirty="0" smtClean="0"/>
          </a:p>
          <a:p>
            <a:r>
              <a:rPr lang="sv-SE" i="1" dirty="0" err="1" smtClean="0"/>
              <a:t>ciliary</a:t>
            </a:r>
            <a:r>
              <a:rPr lang="sv-SE" i="1" dirty="0" smtClean="0"/>
              <a:t> </a:t>
            </a:r>
            <a:r>
              <a:rPr lang="sv-SE" i="1" dirty="0"/>
              <a:t>ganglion</a:t>
            </a:r>
            <a:r>
              <a:rPr lang="sv-SE" dirty="0"/>
              <a:t> → </a:t>
            </a:r>
            <a:endParaRPr lang="sv-SE" dirty="0" smtClean="0"/>
          </a:p>
          <a:p>
            <a:r>
              <a:rPr lang="sv-SE" i="1" dirty="0" smtClean="0"/>
              <a:t>iris </a:t>
            </a:r>
            <a:r>
              <a:rPr lang="sv-SE" i="1" dirty="0" err="1" smtClean="0"/>
              <a:t>sphincter</a:t>
            </a:r>
            <a:endParaRPr lang="sv-SE" dirty="0"/>
          </a:p>
        </p:txBody>
      </p:sp>
      <p:pic>
        <p:nvPicPr>
          <p:cNvPr id="4" name="Picture 2" descr="http://ars.els-cdn.com/content/image/1-s2.0-S0306987716308581-gr1_l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0801"/>
          <a:stretch/>
        </p:blipFill>
        <p:spPr bwMode="auto">
          <a:xfrm>
            <a:off x="12023205" y="15474704"/>
            <a:ext cx="13932000" cy="9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Our</a:t>
            </a:r>
            <a:r>
              <a:rPr lang="sv-SE" dirty="0" smtClean="0">
                <a:solidFill>
                  <a:schemeClr val="tx1"/>
                </a:solidFill>
              </a:rPr>
              <a:t> PLR studies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6000" dirty="0"/>
              <a:t>Nyström, P., Gredebäck, G., </a:t>
            </a:r>
            <a:r>
              <a:rPr lang="sv-SE" sz="6000" dirty="0" err="1"/>
              <a:t>Bölte</a:t>
            </a:r>
            <a:r>
              <a:rPr lang="sv-SE" sz="6000" dirty="0"/>
              <a:t>, S., &amp; Falck-Ytter, T. (2015). Hypersensitive </a:t>
            </a:r>
            <a:r>
              <a:rPr lang="sv-SE" sz="6000" dirty="0" err="1"/>
              <a:t>pupillary</a:t>
            </a:r>
            <a:r>
              <a:rPr lang="sv-SE" sz="6000" dirty="0"/>
              <a:t> </a:t>
            </a:r>
            <a:r>
              <a:rPr lang="sv-SE" sz="6000" dirty="0" err="1"/>
              <a:t>light</a:t>
            </a:r>
            <a:r>
              <a:rPr lang="sv-SE" sz="6000" dirty="0"/>
              <a:t> reflex in infants at risk for autism. </a:t>
            </a:r>
            <a:r>
              <a:rPr lang="sv-SE" sz="6000" i="1" dirty="0"/>
              <a:t>Molecular autism</a:t>
            </a:r>
            <a:r>
              <a:rPr lang="sv-SE" sz="6000" dirty="0"/>
              <a:t>, </a:t>
            </a:r>
            <a:r>
              <a:rPr lang="sv-SE" sz="6000" i="1" dirty="0"/>
              <a:t>6</a:t>
            </a:r>
            <a:r>
              <a:rPr lang="sv-SE" sz="6000" dirty="0"/>
              <a:t>(1), 10.</a:t>
            </a:r>
          </a:p>
          <a:p>
            <a:endParaRPr lang="sv-SE" dirty="0"/>
          </a:p>
        </p:txBody>
      </p:sp>
      <p:pic>
        <p:nvPicPr>
          <p:cNvPr id="9218" name="Picture 2" descr="http://media.springernature.com/full/springer-static/image/art%3A10.1186%2Fs13229-015-0011-6/MediaObjects/13229_2015_11_Fig2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53" y="9144397"/>
            <a:ext cx="21026336" cy="1550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Theoretical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discussion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pupillary light response differs between different populations, such as between ASD and controls. What possible mechanisms/brain processes can you think of that could explain these differences</a:t>
            </a:r>
            <a:r>
              <a:rPr lang="en-US" dirty="0" smtClean="0"/>
              <a:t>?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67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">
      <a:dk1>
        <a:srgbClr val="000000"/>
      </a:dk1>
      <a:lt1>
        <a:srgbClr val="FFFFFF"/>
      </a:lt1>
      <a:dk2>
        <a:srgbClr val="666666"/>
      </a:dk2>
      <a:lt2>
        <a:srgbClr val="808080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228600" rIns="457200" bIns="2286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228600" rIns="457200" bIns="2286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21991</TotalTime>
  <Words>447</Words>
  <Application>Microsoft Office PowerPoint</Application>
  <PresentationFormat>Anpassad</PresentationFormat>
  <Paragraphs>56</Paragraphs>
  <Slides>18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Standardformgivning</vt:lpstr>
      <vt:lpstr>The PLR in ASD</vt:lpstr>
      <vt:lpstr>PowerPoint-presentation</vt:lpstr>
      <vt:lpstr>The PLR in ASD</vt:lpstr>
      <vt:lpstr>The PLR in ASD</vt:lpstr>
      <vt:lpstr>The EASE project</vt:lpstr>
      <vt:lpstr>PowerPoint-presentation</vt:lpstr>
      <vt:lpstr>The PLR recap</vt:lpstr>
      <vt:lpstr>Our PLR studies</vt:lpstr>
      <vt:lpstr>Theoretical discussion</vt:lpstr>
      <vt:lpstr>PowerPoint-presentation</vt:lpstr>
      <vt:lpstr>PowerPoint-presentation</vt:lpstr>
      <vt:lpstr>PowerPoint-presentation</vt:lpstr>
      <vt:lpstr>Timestudio</vt:lpstr>
      <vt:lpstr>Timestudio</vt:lpstr>
      <vt:lpstr>ipRGCs ?!?</vt:lpstr>
      <vt:lpstr>ipRGCs</vt:lpstr>
      <vt:lpstr>ipRGCs</vt:lpstr>
      <vt:lpstr>Questions / discussion</vt:lpstr>
    </vt:vector>
  </TitlesOfParts>
  <Company>Kopieringshuset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Pettersson</dc:creator>
  <cp:lastModifiedBy>Par Nystrom</cp:lastModifiedBy>
  <cp:revision>194</cp:revision>
  <cp:lastPrinted>2015-12-03T10:46:42Z</cp:lastPrinted>
  <dcterms:created xsi:type="dcterms:W3CDTF">2001-10-15T06:35:57Z</dcterms:created>
  <dcterms:modified xsi:type="dcterms:W3CDTF">2017-10-26T13:40:39Z</dcterms:modified>
</cp:coreProperties>
</file>